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sldIdLst>
    <p:sldId id="257" r:id="rId2"/>
    <p:sldId id="309" r:id="rId3"/>
    <p:sldId id="326" r:id="rId4"/>
    <p:sldId id="337" r:id="rId5"/>
    <p:sldId id="332" r:id="rId6"/>
    <p:sldId id="311" r:id="rId7"/>
    <p:sldId id="312" r:id="rId8"/>
    <p:sldId id="313" r:id="rId9"/>
    <p:sldId id="328" r:id="rId10"/>
    <p:sldId id="329" r:id="rId11"/>
    <p:sldId id="334" r:id="rId12"/>
    <p:sldId id="330" r:id="rId13"/>
    <p:sldId id="331" r:id="rId14"/>
    <p:sldId id="320" r:id="rId15"/>
    <p:sldId id="335" r:id="rId16"/>
    <p:sldId id="323" r:id="rId17"/>
    <p:sldId id="333" r:id="rId18"/>
    <p:sldId id="336" r:id="rId19"/>
    <p:sldId id="325" r:id="rId20"/>
    <p:sldId id="33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60"/>
  </p:normalViewPr>
  <p:slideViewPr>
    <p:cSldViewPr snapToGrid="0">
      <p:cViewPr varScale="1">
        <p:scale>
          <a:sx n="85" d="100"/>
          <a:sy n="85" d="100"/>
        </p:scale>
        <p:origin x="562" y="72"/>
      </p:cViewPr>
      <p:guideLst/>
    </p:cSldViewPr>
  </p:slideViewPr>
  <p:notesTextViewPr>
    <p:cViewPr>
      <p:scale>
        <a:sx n="1" d="1"/>
        <a:sy n="1" d="1"/>
      </p:scale>
      <p:origin x="0" y="0"/>
    </p:cViewPr>
  </p:notesTextViewPr>
  <p:sorterViewPr>
    <p:cViewPr>
      <p:scale>
        <a:sx n="182" d="100"/>
        <a:sy n="18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9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416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277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20904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9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47288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5587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97267A6-8C1A-4220-847A-24912F63A6C8}" type="datetimeFigureOut">
              <a:rPr lang="en-GB" smtClean="0"/>
              <a:t>18/03/2020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16580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65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03E21C-1BC2-4EB7-8B4A-D29C698A7570}" type="slidenum">
              <a:rPr lang="en-GB" smtClean="0"/>
              <a:t>‹#›</a:t>
            </a:fld>
            <a:endParaRPr lang="en-GB"/>
          </a:p>
        </p:txBody>
      </p:sp>
    </p:spTree>
    <p:extLst>
      <p:ext uri="{BB962C8B-B14F-4D97-AF65-F5344CB8AC3E}">
        <p14:creationId xmlns:p14="http://schemas.microsoft.com/office/powerpoint/2010/main" val="349022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85042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7267A6-8C1A-4220-847A-24912F63A6C8}" type="datetimeFigureOut">
              <a:rPr lang="en-GB" smtClean="0"/>
              <a:t>18/03/2020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03E21C-1BC2-4EB7-8B4A-D29C698A757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7504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thet.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366837"/>
            <a:ext cx="10058400" cy="774700"/>
          </a:xfrm>
        </p:spPr>
        <p:txBody>
          <a:bodyPr>
            <a:normAutofit/>
          </a:bodyPr>
          <a:lstStyle/>
          <a:p>
            <a:pPr lvl="0"/>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Infant </a:t>
            </a:r>
            <a:r>
              <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and transport </a:t>
            </a:r>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incubator</a:t>
            </a:r>
            <a:endParaRPr lang="en-GB" sz="4400" dirty="0"/>
          </a:p>
        </p:txBody>
      </p:sp>
      <p:sp>
        <p:nvSpPr>
          <p:cNvPr id="4" name="Rechthoek 3"/>
          <p:cNvSpPr/>
          <p:nvPr/>
        </p:nvSpPr>
        <p:spPr>
          <a:xfrm>
            <a:off x="5775719" y="5828057"/>
            <a:ext cx="5672031" cy="388696"/>
          </a:xfrm>
          <a:prstGeom prst="rect">
            <a:avLst/>
          </a:prstGeom>
        </p:spPr>
        <p:txBody>
          <a:bodyPr wrap="square">
            <a:spAutoFit/>
          </a:bodyPr>
          <a:lstStyle/>
          <a:p>
            <a:pPr>
              <a:lnSpc>
                <a:spcPct val="107000"/>
              </a:lnSpc>
              <a:spcBef>
                <a:spcPts val="1200"/>
              </a:spcBef>
              <a:spcAft>
                <a:spcPts val="0"/>
              </a:spcAft>
            </a:pP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Module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279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19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Medical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Instrumentation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II</a:t>
            </a:r>
            <a:endParaRPr lang="en-GB"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5775719" y="5472254"/>
            <a:ext cx="6297748" cy="388696"/>
          </a:xfrm>
          <a:prstGeom prst="rect">
            <a:avLst/>
          </a:prstGeom>
        </p:spPr>
        <p:txBody>
          <a:bodyPr wrap="square">
            <a:spAutoFit/>
          </a:bodyPr>
          <a:lstStyle/>
          <a:p>
            <a:pPr>
              <a:lnSpc>
                <a:spcPct val="107000"/>
              </a:lnSpc>
              <a:spcBef>
                <a:spcPts val="200"/>
              </a:spcBef>
              <a:spcAft>
                <a:spcPts val="0"/>
              </a:spcAft>
            </a:pPr>
            <a:r>
              <a:rPr lang="en-GB"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Unit </a:t>
            </a:r>
            <a:r>
              <a:rPr lang="en-GB"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 18.2  Maintaining Gynaecology and </a:t>
            </a:r>
            <a:r>
              <a:rPr lang="en-GB"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O</a:t>
            </a:r>
            <a:r>
              <a:rPr lang="en-GB"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bstetrics equipment </a:t>
            </a:r>
            <a:endParaRPr lang="en-GB" b="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9" name="Titel 1"/>
          <p:cNvSpPr txBox="1">
            <a:spLocks/>
          </p:cNvSpPr>
          <p:nvPr/>
        </p:nvSpPr>
        <p:spPr>
          <a:xfrm>
            <a:off x="5766194" y="5032662"/>
            <a:ext cx="6307274"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18.2.6 </a:t>
            </a:r>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Maintain </a:t>
            </a:r>
            <a:r>
              <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an infant and transport </a:t>
            </a:r>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incubator</a:t>
            </a:r>
            <a:endPar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0" y="6513265"/>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3" name="Tekstvak 2"/>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4" name="Rechthoek 13"/>
          <p:cNvSpPr/>
          <p:nvPr/>
        </p:nvSpPr>
        <p:spPr>
          <a:xfrm>
            <a:off x="286369" y="1392052"/>
            <a:ext cx="3168032" cy="2463238"/>
          </a:xfrm>
          <a:prstGeom prst="rect">
            <a:avLst/>
          </a:prstGeom>
        </p:spPr>
        <p:txBody>
          <a:bodyPr wrap="square">
            <a:spAutoFit/>
          </a:bodyPr>
          <a:lstStyle/>
          <a:p>
            <a:pPr marL="285750" indent="-285750" defTabSz="449263">
              <a:lnSpc>
                <a:spcPct val="107000"/>
              </a:lnSpc>
              <a:buFont typeface="Wingdings" panose="05000000000000000000" pitchFamily="2" charset="2"/>
              <a:buChar char="Ø"/>
            </a:pPr>
            <a:r>
              <a:rPr lang="en-GB" dirty="0" smtClean="0">
                <a:latin typeface="+mj-lt"/>
                <a:ea typeface="Calibri" panose="020F0502020204030204" pitchFamily="34" charset="0"/>
                <a:cs typeface="Times New Roman" panose="02020603050405020304" pitchFamily="18" charset="0"/>
              </a:rPr>
              <a:t>principles of operation</a:t>
            </a:r>
          </a:p>
          <a:p>
            <a:pPr marL="742950" lvl="1" indent="-285750" defTabSz="449263">
              <a:lnSpc>
                <a:spcPct val="107000"/>
              </a:lnSpc>
              <a:buFont typeface="Wingdings" panose="05000000000000000000" pitchFamily="2" charset="2"/>
              <a:buChar char="§"/>
            </a:pPr>
            <a:r>
              <a:rPr lang="en-GB" dirty="0" smtClean="0">
                <a:latin typeface="+mj-lt"/>
                <a:ea typeface="Calibri" panose="020F0502020204030204" pitchFamily="34" charset="0"/>
                <a:cs typeface="Times New Roman" panose="02020603050405020304" pitchFamily="18" charset="0"/>
              </a:rPr>
              <a:t>function</a:t>
            </a:r>
            <a:endParaRPr lang="en-GB" dirty="0">
              <a:latin typeface="+mj-lt"/>
              <a:ea typeface="Calibri" panose="020F0502020204030204" pitchFamily="34" charset="0"/>
              <a:cs typeface="Times New Roman" panose="02020603050405020304" pitchFamily="18" charset="0"/>
            </a:endParaRPr>
          </a:p>
          <a:p>
            <a:pPr marL="742950" lvl="1" indent="-285750" defTabSz="449263">
              <a:lnSpc>
                <a:spcPct val="107000"/>
              </a:lnSpc>
              <a:buFont typeface="Wingdings" panose="05000000000000000000" pitchFamily="2" charset="2"/>
              <a:buChar char="§"/>
            </a:pPr>
            <a:r>
              <a:rPr lang="en-GB" dirty="0" smtClean="0">
                <a:latin typeface="+mj-lt"/>
                <a:ea typeface="Calibri" panose="020F0502020204030204" pitchFamily="34" charset="0"/>
                <a:cs typeface="Times New Roman" panose="02020603050405020304" pitchFamily="18" charset="0"/>
              </a:rPr>
              <a:t>use</a:t>
            </a:r>
            <a:endParaRPr lang="en-GB" dirty="0">
              <a:latin typeface="+mj-lt"/>
              <a:ea typeface="Calibri" panose="020F0502020204030204" pitchFamily="34" charset="0"/>
              <a:cs typeface="Times New Roman" panose="02020603050405020304" pitchFamily="18" charset="0"/>
            </a:endParaRPr>
          </a:p>
          <a:p>
            <a:pPr marL="742950" lvl="1" indent="-285750" defTabSz="449263">
              <a:lnSpc>
                <a:spcPct val="107000"/>
              </a:lnSpc>
              <a:buFont typeface="Wingdings" panose="05000000000000000000" pitchFamily="2" charset="2"/>
              <a:buChar char="§"/>
            </a:pPr>
            <a:r>
              <a:rPr lang="en-GB" dirty="0" smtClean="0">
                <a:latin typeface="+mj-lt"/>
                <a:ea typeface="Calibri" panose="020F0502020204030204" pitchFamily="34" charset="0"/>
                <a:cs typeface="Times New Roman" panose="02020603050405020304" pitchFamily="18" charset="0"/>
              </a:rPr>
              <a:t>scientific </a:t>
            </a:r>
            <a:r>
              <a:rPr lang="en-GB" dirty="0">
                <a:latin typeface="+mj-lt"/>
                <a:ea typeface="Calibri" panose="020F0502020204030204" pitchFamily="34" charset="0"/>
                <a:cs typeface="Times New Roman" panose="02020603050405020304" pitchFamily="18" charset="0"/>
              </a:rPr>
              <a:t>principles</a:t>
            </a:r>
          </a:p>
          <a:p>
            <a:pPr marL="285750" indent="-285750" defTabSz="449263">
              <a:lnSpc>
                <a:spcPct val="107000"/>
              </a:lnSpc>
              <a:buFont typeface="Wingdings" panose="05000000000000000000" pitchFamily="2" charset="2"/>
              <a:buChar char="Ø"/>
            </a:pPr>
            <a:r>
              <a:rPr lang="en-GB" dirty="0" smtClean="0">
                <a:latin typeface="+mj-lt"/>
                <a:ea typeface="Calibri" panose="020F0502020204030204" pitchFamily="34" charset="0"/>
                <a:cs typeface="Times New Roman" panose="02020603050405020304" pitchFamily="18" charset="0"/>
              </a:rPr>
              <a:t>construction</a:t>
            </a:r>
            <a:endParaRPr lang="en-GB" dirty="0">
              <a:latin typeface="+mj-lt"/>
              <a:ea typeface="Calibri" panose="020F0502020204030204" pitchFamily="34" charset="0"/>
              <a:cs typeface="Times New Roman" panose="02020603050405020304" pitchFamily="18" charset="0"/>
            </a:endParaRPr>
          </a:p>
          <a:p>
            <a:pPr marL="742950" lvl="1" indent="-285750" defTabSz="449263">
              <a:lnSpc>
                <a:spcPct val="107000"/>
              </a:lnSpc>
              <a:buFont typeface="Wingdings" panose="05000000000000000000" pitchFamily="2" charset="2"/>
              <a:buChar char="§"/>
            </a:pPr>
            <a:r>
              <a:rPr lang="en-GB" dirty="0" smtClean="0">
                <a:latin typeface="+mj-lt"/>
                <a:ea typeface="Calibri" panose="020F0502020204030204" pitchFamily="34" charset="0"/>
                <a:cs typeface="Times New Roman" panose="02020603050405020304" pitchFamily="18" charset="0"/>
              </a:rPr>
              <a:t>components</a:t>
            </a:r>
            <a:endParaRPr lang="en-GB" dirty="0">
              <a:latin typeface="+mj-lt"/>
              <a:ea typeface="Calibri" panose="020F0502020204030204" pitchFamily="34" charset="0"/>
              <a:cs typeface="Times New Roman" panose="02020603050405020304" pitchFamily="18" charset="0"/>
            </a:endParaRPr>
          </a:p>
          <a:p>
            <a:pPr marL="742950" lvl="1" indent="-285750" defTabSz="449263">
              <a:lnSpc>
                <a:spcPct val="107000"/>
              </a:lnSpc>
              <a:buFont typeface="Wingdings" panose="05000000000000000000" pitchFamily="2" charset="2"/>
              <a:buChar char="§"/>
            </a:pPr>
            <a:r>
              <a:rPr lang="en-GB" dirty="0" smtClean="0">
                <a:latin typeface="+mj-lt"/>
                <a:ea typeface="Calibri" panose="020F0502020204030204" pitchFamily="34" charset="0"/>
                <a:cs typeface="Times New Roman" panose="02020603050405020304" pitchFamily="18" charset="0"/>
              </a:rPr>
              <a:t>system </a:t>
            </a:r>
            <a:r>
              <a:rPr lang="en-GB" dirty="0">
                <a:latin typeface="+mj-lt"/>
                <a:ea typeface="Calibri" panose="020F0502020204030204" pitchFamily="34" charset="0"/>
                <a:cs typeface="Times New Roman" panose="02020603050405020304" pitchFamily="18" charset="0"/>
              </a:rPr>
              <a:t>diagram</a:t>
            </a:r>
          </a:p>
          <a:p>
            <a:pPr marL="742950" lvl="1" indent="-285750" defTabSz="449263">
              <a:lnSpc>
                <a:spcPct val="107000"/>
              </a:lnSpc>
              <a:buFont typeface="Wingdings" panose="05000000000000000000" pitchFamily="2" charset="2"/>
              <a:buChar char="§"/>
            </a:pPr>
            <a:r>
              <a:rPr lang="en-GB" dirty="0" smtClean="0">
                <a:latin typeface="+mj-lt"/>
                <a:ea typeface="Calibri" panose="020F0502020204030204" pitchFamily="34" charset="0"/>
                <a:cs typeface="Times New Roman" panose="02020603050405020304" pitchFamily="18" charset="0"/>
              </a:rPr>
              <a:t>inputs/outputs</a:t>
            </a:r>
          </a:p>
        </p:txBody>
      </p:sp>
      <p:sp>
        <p:nvSpPr>
          <p:cNvPr id="18" name="Rechthoek 17"/>
          <p:cNvSpPr/>
          <p:nvPr/>
        </p:nvSpPr>
        <p:spPr>
          <a:xfrm>
            <a:off x="3028693" y="1428298"/>
            <a:ext cx="3208867" cy="3945054"/>
          </a:xfrm>
          <a:prstGeom prst="rect">
            <a:avLst/>
          </a:prstGeom>
        </p:spPr>
        <p:txBody>
          <a:bodyPr wrap="square">
            <a:spAutoFit/>
          </a:bodyPr>
          <a:lstStyle/>
          <a:p>
            <a:pPr marL="285750" lvl="0" indent="-285750" defTabSz="449263">
              <a:lnSpc>
                <a:spcPct val="107000"/>
              </a:lnSpc>
              <a:buFont typeface="Wingdings" panose="05000000000000000000" pitchFamily="2" charset="2"/>
              <a:buChar char="Ø"/>
            </a:pPr>
            <a:r>
              <a:rPr lang="en-GB" dirty="0">
                <a:solidFill>
                  <a:srgbClr val="000000"/>
                </a:solidFill>
                <a:latin typeface="+mj-lt"/>
                <a:ea typeface="Calibri" panose="020F0502020204030204" pitchFamily="34" charset="0"/>
                <a:cs typeface="Times New Roman" panose="02020603050405020304" pitchFamily="18" charset="0"/>
              </a:rPr>
              <a:t>trouble shooting</a:t>
            </a:r>
          </a:p>
          <a:p>
            <a:pPr marL="742950" lvl="1" indent="-285750" defTabSz="449263">
              <a:lnSpc>
                <a:spcPct val="107000"/>
              </a:lnSpc>
              <a:buFont typeface="Wingdings" panose="05000000000000000000" pitchFamily="2" charset="2"/>
              <a:buChar char="§"/>
            </a:pPr>
            <a:r>
              <a:rPr lang="en-GB" dirty="0">
                <a:solidFill>
                  <a:srgbClr val="000000"/>
                </a:solidFill>
                <a:latin typeface="+mj-lt"/>
                <a:ea typeface="Calibri" panose="020F0502020204030204" pitchFamily="34" charset="0"/>
                <a:cs typeface="Times New Roman" panose="02020603050405020304" pitchFamily="18" charset="0"/>
              </a:rPr>
              <a:t>identifying common faults</a:t>
            </a:r>
          </a:p>
          <a:p>
            <a:pPr marL="742950" lvl="1" indent="-285750" defTabSz="449263">
              <a:lnSpc>
                <a:spcPct val="107000"/>
              </a:lnSpc>
              <a:buFont typeface="Wingdings" panose="05000000000000000000" pitchFamily="2" charset="2"/>
              <a:buChar char="§"/>
            </a:pPr>
            <a:r>
              <a:rPr lang="en-GB" dirty="0">
                <a:solidFill>
                  <a:srgbClr val="000000"/>
                </a:solidFill>
                <a:latin typeface="+mj-lt"/>
                <a:ea typeface="Calibri" panose="020F0502020204030204" pitchFamily="34" charset="0"/>
                <a:cs typeface="Times New Roman" panose="02020603050405020304" pitchFamily="18" charset="0"/>
              </a:rPr>
              <a:t>replacing components</a:t>
            </a:r>
          </a:p>
          <a:p>
            <a:pPr marL="742950" lvl="1" indent="-285750" defTabSz="449263">
              <a:lnSpc>
                <a:spcPct val="107000"/>
              </a:lnSpc>
              <a:buFont typeface="Wingdings" panose="05000000000000000000" pitchFamily="2" charset="2"/>
              <a:buChar char="§"/>
            </a:pPr>
            <a:r>
              <a:rPr lang="en-GB" dirty="0">
                <a:solidFill>
                  <a:srgbClr val="000000"/>
                </a:solidFill>
                <a:latin typeface="+mj-lt"/>
                <a:ea typeface="Calibri" panose="020F0502020204030204" pitchFamily="34" charset="0"/>
                <a:cs typeface="Times New Roman" panose="02020603050405020304" pitchFamily="18" charset="0"/>
              </a:rPr>
              <a:t>rectifying faults</a:t>
            </a:r>
            <a:endParaRPr lang="en-GB" dirty="0">
              <a:latin typeface="+mj-lt"/>
              <a:ea typeface="Calibri" panose="020F0502020204030204" pitchFamily="34" charset="0"/>
              <a:cs typeface="Times New Roman" panose="02020603050405020304" pitchFamily="18" charset="0"/>
            </a:endParaRPr>
          </a:p>
          <a:p>
            <a:pPr marL="285750" lvl="0" indent="-285750" defTabSz="449263">
              <a:lnSpc>
                <a:spcPct val="107000"/>
              </a:lnSpc>
              <a:buFont typeface="Wingdings" panose="05000000000000000000" pitchFamily="2" charset="2"/>
              <a:buChar char="Ø"/>
            </a:pPr>
            <a:r>
              <a:rPr lang="en-GB" dirty="0" smtClean="0">
                <a:solidFill>
                  <a:srgbClr val="000000"/>
                </a:solidFill>
                <a:latin typeface="+mj-lt"/>
                <a:ea typeface="Calibri" panose="020F0502020204030204" pitchFamily="34" charset="0"/>
                <a:cs typeface="Times New Roman" panose="02020603050405020304" pitchFamily="18" charset="0"/>
              </a:rPr>
              <a:t>preventive </a:t>
            </a:r>
            <a:r>
              <a:rPr lang="en-GB" dirty="0">
                <a:solidFill>
                  <a:srgbClr val="000000"/>
                </a:solidFill>
                <a:latin typeface="+mj-lt"/>
                <a:ea typeface="Calibri" panose="020F0502020204030204" pitchFamily="34" charset="0"/>
                <a:cs typeface="Times New Roman" panose="02020603050405020304" pitchFamily="18" charset="0"/>
              </a:rPr>
              <a:t>maintenance</a:t>
            </a:r>
          </a:p>
          <a:p>
            <a:pPr marL="742950" lvl="1" indent="-285750" defTabSz="449263">
              <a:lnSpc>
                <a:spcPct val="107000"/>
              </a:lnSpc>
              <a:buFont typeface="Wingdings" panose="05000000000000000000" pitchFamily="2" charset="2"/>
              <a:buChar char="§"/>
            </a:pPr>
            <a:r>
              <a:rPr lang="en-GB" dirty="0">
                <a:solidFill>
                  <a:srgbClr val="000000"/>
                </a:solidFill>
                <a:latin typeface="+mj-lt"/>
                <a:ea typeface="Calibri" panose="020F0502020204030204" pitchFamily="34" charset="0"/>
                <a:cs typeface="Times New Roman" panose="02020603050405020304" pitchFamily="18" charset="0"/>
              </a:rPr>
              <a:t>replacing parts</a:t>
            </a:r>
          </a:p>
          <a:p>
            <a:pPr marL="742950" lvl="1" indent="-285750" defTabSz="449263">
              <a:lnSpc>
                <a:spcPct val="107000"/>
              </a:lnSpc>
              <a:buFont typeface="Wingdings" panose="05000000000000000000" pitchFamily="2" charset="2"/>
              <a:buChar char="§"/>
            </a:pPr>
            <a:r>
              <a:rPr lang="en-GB" dirty="0">
                <a:solidFill>
                  <a:srgbClr val="000000"/>
                </a:solidFill>
                <a:latin typeface="+mj-lt"/>
                <a:ea typeface="Calibri" panose="020F0502020204030204" pitchFamily="34" charset="0"/>
                <a:cs typeface="Times New Roman" panose="02020603050405020304" pitchFamily="18" charset="0"/>
              </a:rPr>
              <a:t>calibration</a:t>
            </a:r>
          </a:p>
          <a:p>
            <a:pPr marL="285750" lvl="0" indent="-285750" defTabSz="449263">
              <a:lnSpc>
                <a:spcPct val="107000"/>
              </a:lnSpc>
              <a:buFont typeface="Wingdings" panose="05000000000000000000" pitchFamily="2" charset="2"/>
              <a:buChar char="Ø"/>
            </a:pPr>
            <a:r>
              <a:rPr lang="en-GB" dirty="0">
                <a:solidFill>
                  <a:srgbClr val="000000"/>
                </a:solidFill>
                <a:latin typeface="+mj-lt"/>
                <a:ea typeface="Calibri" panose="020F0502020204030204" pitchFamily="34" charset="0"/>
                <a:cs typeface="Times New Roman" panose="02020603050405020304" pitchFamily="18" charset="0"/>
              </a:rPr>
              <a:t>safety considerations</a:t>
            </a:r>
          </a:p>
          <a:p>
            <a:pPr marL="742950" lvl="1" indent="-285750" defTabSz="449263">
              <a:lnSpc>
                <a:spcPct val="107000"/>
              </a:lnSpc>
              <a:buFont typeface="Wingdings" panose="05000000000000000000" pitchFamily="2" charset="2"/>
              <a:buChar char="§"/>
            </a:pPr>
            <a:r>
              <a:rPr lang="en-GB" dirty="0">
                <a:solidFill>
                  <a:srgbClr val="000000"/>
                </a:solidFill>
                <a:latin typeface="+mj-lt"/>
                <a:ea typeface="Calibri" panose="020F0502020204030204" pitchFamily="34" charset="0"/>
                <a:cs typeface="Times New Roman" panose="02020603050405020304" pitchFamily="18" charset="0"/>
              </a:rPr>
              <a:t>user and patient safety </a:t>
            </a:r>
          </a:p>
          <a:p>
            <a:pPr marL="742950" lvl="1" indent="-285750" defTabSz="449263">
              <a:lnSpc>
                <a:spcPct val="107000"/>
              </a:lnSpc>
              <a:buFont typeface="Wingdings" panose="05000000000000000000" pitchFamily="2" charset="2"/>
              <a:buChar char="§"/>
            </a:pPr>
            <a:r>
              <a:rPr lang="en-GB" dirty="0">
                <a:solidFill>
                  <a:srgbClr val="000000"/>
                </a:solidFill>
                <a:latin typeface="+mj-lt"/>
                <a:ea typeface="Calibri" panose="020F0502020204030204" pitchFamily="34" charset="0"/>
                <a:cs typeface="Times New Roman" panose="02020603050405020304" pitchFamily="18" charset="0"/>
              </a:rPr>
              <a:t>electrical safety</a:t>
            </a:r>
          </a:p>
          <a:p>
            <a:pPr marL="285750" lvl="0" indent="-285750" defTabSz="449263">
              <a:lnSpc>
                <a:spcPct val="107000"/>
              </a:lnSpc>
              <a:buFont typeface="Wingdings" panose="05000000000000000000" pitchFamily="2" charset="2"/>
              <a:buChar char="Ø"/>
            </a:pPr>
            <a:r>
              <a:rPr lang="en-GB" dirty="0">
                <a:solidFill>
                  <a:srgbClr val="000000"/>
                </a:solidFill>
                <a:latin typeface="+mj-lt"/>
                <a:ea typeface="Calibri" panose="020F0502020204030204" pitchFamily="34" charset="0"/>
                <a:cs typeface="Times New Roman" panose="02020603050405020304" pitchFamily="18" charset="0"/>
              </a:rPr>
              <a:t>Performance monitoring</a:t>
            </a:r>
          </a:p>
          <a:p>
            <a:pPr marL="742950" lvl="1" indent="-285750" defTabSz="449263">
              <a:lnSpc>
                <a:spcPct val="107000"/>
              </a:lnSpc>
              <a:buFont typeface="Wingdings" panose="05000000000000000000" pitchFamily="2" charset="2"/>
              <a:buChar char="§"/>
            </a:pPr>
            <a:r>
              <a:rPr lang="en-GB" dirty="0">
                <a:solidFill>
                  <a:srgbClr val="000000"/>
                </a:solidFill>
                <a:latin typeface="+mj-lt"/>
                <a:ea typeface="Calibri" panose="020F0502020204030204" pitchFamily="34" charset="0"/>
                <a:cs typeface="Times New Roman" panose="02020603050405020304" pitchFamily="18" charset="0"/>
              </a:rPr>
              <a:t>calibration</a:t>
            </a:r>
          </a:p>
        </p:txBody>
      </p:sp>
      <p:pic>
        <p:nvPicPr>
          <p:cNvPr id="6" name="Afbeelding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07449" y="1313735"/>
            <a:ext cx="2208569" cy="3889718"/>
          </a:xfrm>
          <a:prstGeom prst="rect">
            <a:avLst/>
          </a:prstGeom>
        </p:spPr>
      </p:pic>
    </p:spTree>
    <p:extLst>
      <p:ext uri="{BB962C8B-B14F-4D97-AF65-F5344CB8AC3E}">
        <p14:creationId xmlns:p14="http://schemas.microsoft.com/office/powerpoint/2010/main" val="147107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Humidity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control</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0"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Incubator</a:t>
            </a:r>
            <a:endParaRPr lang="en-GB" sz="2000" dirty="0"/>
          </a:p>
        </p:txBody>
      </p:sp>
      <p:sp>
        <p:nvSpPr>
          <p:cNvPr id="3" name="Rechthoek 2"/>
          <p:cNvSpPr/>
          <p:nvPr/>
        </p:nvSpPr>
        <p:spPr>
          <a:xfrm>
            <a:off x="412130" y="1476184"/>
            <a:ext cx="4608603" cy="1754326"/>
          </a:xfrm>
          <a:prstGeom prst="rect">
            <a:avLst/>
          </a:prstGeom>
        </p:spPr>
        <p:txBody>
          <a:bodyPr wrap="square">
            <a:spAutoFit/>
          </a:bodyPr>
          <a:lstStyle/>
          <a:p>
            <a:r>
              <a:rPr lang="en-GB" dirty="0" smtClean="0">
                <a:latin typeface="+mj-lt"/>
              </a:rPr>
              <a:t>The </a:t>
            </a:r>
            <a:r>
              <a:rPr lang="en-GB" dirty="0">
                <a:latin typeface="+mj-lt"/>
              </a:rPr>
              <a:t>heated air flows over the water in the water container and gets moistened. The humidity can be regulated by closing and opening a deflector plate over the container. The humidifier </a:t>
            </a:r>
            <a:r>
              <a:rPr lang="en-GB" dirty="0" smtClean="0">
                <a:latin typeface="+mj-lt"/>
              </a:rPr>
              <a:t>must </a:t>
            </a:r>
            <a:r>
              <a:rPr lang="en-GB" dirty="0">
                <a:latin typeface="+mj-lt"/>
              </a:rPr>
              <a:t>be filled </a:t>
            </a:r>
            <a:r>
              <a:rPr lang="en-GB" dirty="0" smtClean="0">
                <a:latin typeface="+mj-lt"/>
              </a:rPr>
              <a:t>with </a:t>
            </a:r>
            <a:r>
              <a:rPr lang="en-GB" b="1" dirty="0">
                <a:solidFill>
                  <a:srgbClr val="7030A0"/>
                </a:solidFill>
                <a:latin typeface="+mj-lt"/>
              </a:rPr>
              <a:t>distilled water </a:t>
            </a:r>
            <a:r>
              <a:rPr lang="en-GB" dirty="0">
                <a:latin typeface="+mj-lt"/>
              </a:rPr>
              <a:t>in order to avoid corrosive damage to the incubator</a:t>
            </a:r>
            <a:r>
              <a:rPr lang="en-GB" dirty="0" smtClean="0">
                <a:latin typeface="+mj-lt"/>
              </a:rPr>
              <a:t>.</a:t>
            </a:r>
          </a:p>
        </p:txBody>
      </p:sp>
      <p:pic>
        <p:nvPicPr>
          <p:cNvPr id="5" name="Afbeelding 4"/>
          <p:cNvPicPr>
            <a:picLocks noChangeAspect="1"/>
          </p:cNvPicPr>
          <p:nvPr/>
        </p:nvPicPr>
        <p:blipFill rotWithShape="1">
          <a:blip r:embed="rId2" cstate="screen">
            <a:extLst>
              <a:ext uri="{28A0092B-C50C-407E-A947-70E740481C1C}">
                <a14:useLocalDpi xmlns:a14="http://schemas.microsoft.com/office/drawing/2010/main"/>
              </a:ext>
            </a:extLst>
          </a:blip>
          <a:srcRect l="14322" t="56531" r="16763" b="9828"/>
          <a:stretch/>
        </p:blipFill>
        <p:spPr>
          <a:xfrm>
            <a:off x="5573167" y="1500467"/>
            <a:ext cx="6104944" cy="2014974"/>
          </a:xfrm>
          <a:prstGeom prst="rect">
            <a:avLst/>
          </a:prstGeom>
        </p:spPr>
      </p:pic>
      <p:sp>
        <p:nvSpPr>
          <p:cNvPr id="9" name="PIJL-OMHOOG 8"/>
          <p:cNvSpPr/>
          <p:nvPr/>
        </p:nvSpPr>
        <p:spPr>
          <a:xfrm rot="1250860">
            <a:off x="8864887" y="2476602"/>
            <a:ext cx="247469" cy="105201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ep 7"/>
          <p:cNvGrpSpPr/>
          <p:nvPr/>
        </p:nvGrpSpPr>
        <p:grpSpPr>
          <a:xfrm>
            <a:off x="476249" y="4020042"/>
            <a:ext cx="11437338" cy="2292351"/>
            <a:chOff x="476249" y="3679809"/>
            <a:chExt cx="11437338" cy="2292351"/>
          </a:xfrm>
        </p:grpSpPr>
        <p:sp>
          <p:nvSpPr>
            <p:cNvPr id="6" name="Rechthoek 5"/>
            <p:cNvSpPr/>
            <p:nvPr/>
          </p:nvSpPr>
          <p:spPr>
            <a:xfrm>
              <a:off x="2938919" y="3849558"/>
              <a:ext cx="8974668" cy="369332"/>
            </a:xfrm>
            <a:prstGeom prst="rect">
              <a:avLst/>
            </a:prstGeom>
          </p:spPr>
          <p:txBody>
            <a:bodyPr wrap="square">
              <a:spAutoFit/>
            </a:bodyPr>
            <a:lstStyle/>
            <a:p>
              <a:pPr lvl="0"/>
              <a:r>
                <a:rPr lang="en-GB" dirty="0" smtClean="0">
                  <a:solidFill>
                    <a:srgbClr val="000000"/>
                  </a:solidFill>
                  <a:latin typeface="Calibri Light" panose="020F0302020204030204"/>
                </a:rPr>
                <a:t>The </a:t>
              </a:r>
              <a:r>
                <a:rPr lang="en-GB" dirty="0">
                  <a:solidFill>
                    <a:srgbClr val="000000"/>
                  </a:solidFill>
                  <a:latin typeface="Calibri Light" panose="020F0302020204030204"/>
                </a:rPr>
                <a:t>humidity is measured by a </a:t>
              </a:r>
              <a:r>
                <a:rPr lang="en-GB" b="1" dirty="0">
                  <a:solidFill>
                    <a:srgbClr val="7030A0"/>
                  </a:solidFill>
                  <a:latin typeface="Calibri Light" panose="020F0302020204030204"/>
                </a:rPr>
                <a:t>hygrometer</a:t>
              </a:r>
              <a:r>
                <a:rPr lang="en-GB" dirty="0">
                  <a:solidFill>
                    <a:srgbClr val="000000"/>
                  </a:solidFill>
                  <a:latin typeface="Calibri Light" panose="020F0302020204030204"/>
                </a:rPr>
                <a:t>, a digital or a traditional dial instrument</a:t>
              </a:r>
              <a:r>
                <a:rPr lang="en-GB" dirty="0" smtClean="0">
                  <a:solidFill>
                    <a:srgbClr val="000000"/>
                  </a:solidFill>
                  <a:latin typeface="Calibri Light" panose="020F0302020204030204"/>
                </a:rPr>
                <a:t>.</a:t>
              </a:r>
              <a:endParaRPr lang="en-GB" dirty="0">
                <a:solidFill>
                  <a:srgbClr val="000000"/>
                </a:solidFill>
                <a:latin typeface="Calibri Light" panose="020F0302020204030204"/>
              </a:endParaRPr>
            </a:p>
          </p:txBody>
        </p:sp>
        <p:pic>
          <p:nvPicPr>
            <p:cNvPr id="4" name="Afbeelding 3"/>
            <p:cNvPicPr>
              <a:picLocks noChangeAspect="1"/>
            </p:cNvPicPr>
            <p:nvPr/>
          </p:nvPicPr>
          <p:blipFill>
            <a:blip r:embed="rId3"/>
            <a:stretch>
              <a:fillRect/>
            </a:stretch>
          </p:blipFill>
          <p:spPr>
            <a:xfrm>
              <a:off x="476249" y="3679809"/>
              <a:ext cx="2292351" cy="2292351"/>
            </a:xfrm>
            <a:prstGeom prst="rect">
              <a:avLst/>
            </a:prstGeom>
          </p:spPr>
        </p:pic>
        <p:sp>
          <p:nvSpPr>
            <p:cNvPr id="7" name="Gebogen pijl 6"/>
            <p:cNvSpPr/>
            <p:nvPr/>
          </p:nvSpPr>
          <p:spPr>
            <a:xfrm rot="10800000">
              <a:off x="3174998" y="4265687"/>
              <a:ext cx="3200402" cy="713190"/>
            </a:xfrm>
            <a:prstGeom prst="bentArrow">
              <a:avLst>
                <a:gd name="adj1" fmla="val 12404"/>
                <a:gd name="adj2" fmla="val 2067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2" name="Rechthoek 11"/>
          <p:cNvSpPr/>
          <p:nvPr/>
        </p:nvSpPr>
        <p:spPr>
          <a:xfrm>
            <a:off x="5952067" y="5518404"/>
            <a:ext cx="5726044" cy="646331"/>
          </a:xfrm>
          <a:prstGeom prst="rect">
            <a:avLst/>
          </a:prstGeom>
        </p:spPr>
        <p:txBody>
          <a:bodyPr wrap="square">
            <a:spAutoFit/>
          </a:bodyPr>
          <a:lstStyle/>
          <a:p>
            <a:pPr lvl="0" algn="ctr"/>
            <a:r>
              <a:rPr lang="en-GB" dirty="0">
                <a:solidFill>
                  <a:srgbClr val="000000"/>
                </a:solidFill>
                <a:latin typeface="Calibri Light" panose="020F0302020204030204"/>
              </a:rPr>
              <a:t>Other incubators have a </a:t>
            </a:r>
            <a:r>
              <a:rPr lang="en-GB" b="1" dirty="0">
                <a:solidFill>
                  <a:srgbClr val="7030A0"/>
                </a:solidFill>
                <a:latin typeface="Calibri Light" panose="020F0302020204030204"/>
              </a:rPr>
              <a:t>water heater </a:t>
            </a:r>
            <a:r>
              <a:rPr lang="en-GB" dirty="0">
                <a:solidFill>
                  <a:srgbClr val="000000"/>
                </a:solidFill>
                <a:latin typeface="Calibri Light" panose="020F0302020204030204"/>
              </a:rPr>
              <a:t>which creates more </a:t>
            </a:r>
            <a:r>
              <a:rPr lang="en-GB" dirty="0" smtClean="0">
                <a:solidFill>
                  <a:srgbClr val="000000"/>
                </a:solidFill>
                <a:latin typeface="Calibri Light" panose="020F0302020204030204"/>
              </a:rPr>
              <a:t>humidity, </a:t>
            </a:r>
            <a:r>
              <a:rPr lang="en-GB" dirty="0">
                <a:solidFill>
                  <a:srgbClr val="000000"/>
                </a:solidFill>
                <a:latin typeface="Calibri Light" panose="020F0302020204030204"/>
              </a:rPr>
              <a:t>the warmer the water gets. </a:t>
            </a:r>
          </a:p>
        </p:txBody>
      </p:sp>
    </p:spTree>
    <p:extLst>
      <p:ext uri="{BB962C8B-B14F-4D97-AF65-F5344CB8AC3E}">
        <p14:creationId xmlns:p14="http://schemas.microsoft.com/office/powerpoint/2010/main" val="246526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Oxygen control</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0"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Incubator</a:t>
            </a:r>
            <a:endParaRPr lang="en-GB" sz="2000" dirty="0"/>
          </a:p>
        </p:txBody>
      </p:sp>
      <p:sp>
        <p:nvSpPr>
          <p:cNvPr id="4" name="Rechthoek 3"/>
          <p:cNvSpPr/>
          <p:nvPr/>
        </p:nvSpPr>
        <p:spPr>
          <a:xfrm>
            <a:off x="2093806" y="1615844"/>
            <a:ext cx="7213600" cy="1323439"/>
          </a:xfrm>
          <a:prstGeom prst="rect">
            <a:avLst/>
          </a:prstGeom>
        </p:spPr>
        <p:txBody>
          <a:bodyPr wrap="square">
            <a:spAutoFit/>
          </a:bodyPr>
          <a:lstStyle/>
          <a:p>
            <a:pPr lvl="0"/>
            <a:r>
              <a:rPr lang="en-GB" sz="2000" dirty="0" smtClean="0">
                <a:solidFill>
                  <a:srgbClr val="000000"/>
                </a:solidFill>
                <a:latin typeface="Calibri Light" panose="020F0302020204030204"/>
              </a:rPr>
              <a:t>Most infant </a:t>
            </a:r>
            <a:r>
              <a:rPr lang="en-GB" sz="2000" dirty="0">
                <a:solidFill>
                  <a:srgbClr val="000000"/>
                </a:solidFill>
                <a:latin typeface="Calibri Light" panose="020F0302020204030204"/>
              </a:rPr>
              <a:t>incubators have a </a:t>
            </a:r>
            <a:r>
              <a:rPr lang="en-GB" sz="2000" b="1" dirty="0">
                <a:solidFill>
                  <a:srgbClr val="0070C0"/>
                </a:solidFill>
                <a:latin typeface="Calibri Light" panose="020F0302020204030204"/>
              </a:rPr>
              <a:t>hose connection </a:t>
            </a:r>
            <a:r>
              <a:rPr lang="en-GB" sz="2000" dirty="0" smtClean="0">
                <a:solidFill>
                  <a:srgbClr val="000000"/>
                </a:solidFill>
                <a:latin typeface="Calibri Light" panose="020F0302020204030204"/>
              </a:rPr>
              <a:t>to apply </a:t>
            </a:r>
            <a:r>
              <a:rPr lang="en-GB" sz="2000" dirty="0">
                <a:solidFill>
                  <a:srgbClr val="000000"/>
                </a:solidFill>
                <a:latin typeface="Calibri Light" panose="020F0302020204030204"/>
              </a:rPr>
              <a:t>additional oxygen from an </a:t>
            </a:r>
            <a:r>
              <a:rPr lang="en-GB" sz="2000" b="1" dirty="0">
                <a:solidFill>
                  <a:srgbClr val="7030A0"/>
                </a:solidFill>
                <a:latin typeface="Calibri Light" panose="020F0302020204030204"/>
              </a:rPr>
              <a:t>external cylinder</a:t>
            </a:r>
            <a:r>
              <a:rPr lang="en-GB" sz="2000" dirty="0">
                <a:solidFill>
                  <a:srgbClr val="000000"/>
                </a:solidFill>
                <a:latin typeface="Calibri Light" panose="020F0302020204030204"/>
              </a:rPr>
              <a:t>, </a:t>
            </a:r>
            <a:r>
              <a:rPr lang="en-GB" sz="2000" b="1" dirty="0">
                <a:solidFill>
                  <a:srgbClr val="7030A0"/>
                </a:solidFill>
                <a:latin typeface="Calibri Light" panose="020F0302020204030204"/>
              </a:rPr>
              <a:t>oxygen concentrator </a:t>
            </a:r>
            <a:r>
              <a:rPr lang="en-GB" sz="2000" dirty="0">
                <a:solidFill>
                  <a:srgbClr val="000000"/>
                </a:solidFill>
                <a:latin typeface="Calibri Light" panose="020F0302020204030204"/>
              </a:rPr>
              <a:t>or from the </a:t>
            </a:r>
            <a:r>
              <a:rPr lang="en-GB" sz="2000" b="1" dirty="0">
                <a:solidFill>
                  <a:srgbClr val="7030A0"/>
                </a:solidFill>
                <a:latin typeface="Calibri Light" panose="020F0302020204030204"/>
              </a:rPr>
              <a:t>central gas supply</a:t>
            </a:r>
            <a:r>
              <a:rPr lang="en-GB" sz="2000" dirty="0">
                <a:solidFill>
                  <a:srgbClr val="000000"/>
                </a:solidFill>
                <a:latin typeface="Calibri Light" panose="020F0302020204030204"/>
              </a:rPr>
              <a:t>. </a:t>
            </a:r>
            <a:r>
              <a:rPr lang="en-GB" sz="2000" dirty="0" smtClean="0">
                <a:solidFill>
                  <a:srgbClr val="000000"/>
                </a:solidFill>
                <a:latin typeface="Calibri Light" panose="020F0302020204030204"/>
              </a:rPr>
              <a:t>This is used to enrich the air in the incubator with additional oxygen.</a:t>
            </a:r>
          </a:p>
        </p:txBody>
      </p:sp>
      <p:pic>
        <p:nvPicPr>
          <p:cNvPr id="7" name="Afbeelding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79846" y="1521900"/>
            <a:ext cx="2052619" cy="1654550"/>
          </a:xfrm>
          <a:prstGeom prst="rect">
            <a:avLst/>
          </a:prstGeom>
        </p:spPr>
      </p:pic>
      <p:grpSp>
        <p:nvGrpSpPr>
          <p:cNvPr id="5" name="Groep 4"/>
          <p:cNvGrpSpPr/>
          <p:nvPr/>
        </p:nvGrpSpPr>
        <p:grpSpPr>
          <a:xfrm>
            <a:off x="4489198" y="3804863"/>
            <a:ext cx="7395761" cy="2401205"/>
            <a:chOff x="4489198" y="3804863"/>
            <a:chExt cx="7395761" cy="2401205"/>
          </a:xfrm>
        </p:grpSpPr>
        <p:sp>
          <p:nvSpPr>
            <p:cNvPr id="6" name="Rechthoek 5"/>
            <p:cNvSpPr/>
            <p:nvPr/>
          </p:nvSpPr>
          <p:spPr>
            <a:xfrm>
              <a:off x="4489198" y="4619238"/>
              <a:ext cx="3201749" cy="1015663"/>
            </a:xfrm>
            <a:prstGeom prst="rect">
              <a:avLst/>
            </a:prstGeom>
          </p:spPr>
          <p:txBody>
            <a:bodyPr wrap="square">
              <a:spAutoFit/>
            </a:bodyPr>
            <a:lstStyle/>
            <a:p>
              <a:pPr lvl="0" algn="ctr"/>
              <a:r>
                <a:rPr lang="en-GB" sz="2000" dirty="0" smtClean="0">
                  <a:solidFill>
                    <a:srgbClr val="000000"/>
                  </a:solidFill>
                  <a:latin typeface="Calibri Light" panose="020F0302020204030204"/>
                </a:rPr>
                <a:t>Alternatively </a:t>
              </a:r>
              <a:r>
                <a:rPr lang="en-GB" sz="2000" dirty="0">
                  <a:solidFill>
                    <a:srgbClr val="000000"/>
                  </a:solidFill>
                  <a:latin typeface="Calibri Light" panose="020F0302020204030204"/>
                </a:rPr>
                <a:t>the baby can get additional oxygen directly via a nasal cannula.</a:t>
              </a:r>
            </a:p>
          </p:txBody>
        </p:sp>
        <p:pic>
          <p:nvPicPr>
            <p:cNvPr id="9" name="Afbeelding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60499" y="3804863"/>
              <a:ext cx="3624460" cy="2401205"/>
            </a:xfrm>
            <a:prstGeom prst="rect">
              <a:avLst/>
            </a:prstGeom>
          </p:spPr>
        </p:pic>
      </p:grpSp>
      <p:pic>
        <p:nvPicPr>
          <p:cNvPr id="12" name="Afbeelding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41417" y="3496733"/>
            <a:ext cx="1920617" cy="2709335"/>
          </a:xfrm>
          <a:prstGeom prst="rect">
            <a:avLst/>
          </a:prstGeom>
        </p:spPr>
      </p:pic>
      <p:pic>
        <p:nvPicPr>
          <p:cNvPr id="8" name="Afbeelding 7"/>
          <p:cNvPicPr>
            <a:picLocks noChangeAspect="1"/>
          </p:cNvPicPr>
          <p:nvPr/>
        </p:nvPicPr>
        <p:blipFill rotWithShape="1">
          <a:blip r:embed="rId5" cstate="print">
            <a:extLst>
              <a:ext uri="{28A0092B-C50C-407E-A947-70E740481C1C}">
                <a14:useLocalDpi xmlns:a14="http://schemas.microsoft.com/office/drawing/2010/main"/>
              </a:ext>
            </a:extLst>
          </a:blip>
          <a:srcRect l="26967" t="3279" r="26031" b="5919"/>
          <a:stretch/>
        </p:blipFill>
        <p:spPr>
          <a:xfrm>
            <a:off x="467704" y="1563183"/>
            <a:ext cx="1145117" cy="4545228"/>
          </a:xfrm>
          <a:prstGeom prst="rect">
            <a:avLst/>
          </a:prstGeom>
        </p:spPr>
      </p:pic>
    </p:spTree>
    <p:extLst>
      <p:ext uri="{BB962C8B-B14F-4D97-AF65-F5344CB8AC3E}">
        <p14:creationId xmlns:p14="http://schemas.microsoft.com/office/powerpoint/2010/main" val="7237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Safety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features</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0"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Incubator</a:t>
            </a:r>
            <a:endParaRPr lang="en-GB" sz="2000" dirty="0"/>
          </a:p>
        </p:txBody>
      </p:sp>
      <p:sp>
        <p:nvSpPr>
          <p:cNvPr id="4" name="Rechthoek 3"/>
          <p:cNvSpPr/>
          <p:nvPr/>
        </p:nvSpPr>
        <p:spPr>
          <a:xfrm>
            <a:off x="1873171" y="2483743"/>
            <a:ext cx="7541762" cy="1631216"/>
          </a:xfrm>
          <a:prstGeom prst="rect">
            <a:avLst/>
          </a:prstGeom>
        </p:spPr>
        <p:txBody>
          <a:bodyPr wrap="square">
            <a:spAutoFit/>
          </a:bodyPr>
          <a:lstStyle/>
          <a:p>
            <a:r>
              <a:rPr lang="en-GB" sz="2000" dirty="0" smtClean="0">
                <a:latin typeface="+mj-lt"/>
              </a:rPr>
              <a:t>The following</a:t>
            </a:r>
            <a:r>
              <a:rPr lang="en-GB" sz="2000" b="1" dirty="0" smtClean="0">
                <a:solidFill>
                  <a:srgbClr val="7030A0"/>
                </a:solidFill>
                <a:latin typeface="+mj-lt"/>
              </a:rPr>
              <a:t> alarms </a:t>
            </a:r>
            <a:r>
              <a:rPr lang="en-GB" sz="2000" dirty="0" smtClean="0">
                <a:latin typeface="+mj-lt"/>
              </a:rPr>
              <a:t>are available: </a:t>
            </a:r>
          </a:p>
          <a:p>
            <a:pPr marL="742950" lvl="1" indent="-115888">
              <a:buFont typeface="Arial" panose="020B0604020202020204" pitchFamily="34" charset="0"/>
              <a:buChar char="•"/>
            </a:pPr>
            <a:r>
              <a:rPr lang="en-GB" sz="2000" dirty="0" smtClean="0">
                <a:latin typeface="+mj-lt"/>
              </a:rPr>
              <a:t>    </a:t>
            </a:r>
            <a:r>
              <a:rPr lang="en-GB" sz="2000" b="1" dirty="0" smtClean="0">
                <a:solidFill>
                  <a:srgbClr val="7030A0"/>
                </a:solidFill>
                <a:latin typeface="+mj-lt"/>
              </a:rPr>
              <a:t>Over-heating, </a:t>
            </a:r>
            <a:r>
              <a:rPr lang="en-GB" sz="2000" dirty="0" smtClean="0">
                <a:latin typeface="+mj-lt"/>
              </a:rPr>
              <a:t>when the air in the cabinet becomes too hot. </a:t>
            </a:r>
          </a:p>
          <a:p>
            <a:pPr marL="742950" lvl="1" indent="-115888">
              <a:buFont typeface="Arial" panose="020B0604020202020204" pitchFamily="34" charset="0"/>
              <a:buChar char="•"/>
            </a:pPr>
            <a:r>
              <a:rPr lang="en-GB" sz="2000" dirty="0" smtClean="0">
                <a:latin typeface="+mj-lt"/>
              </a:rPr>
              <a:t>    </a:t>
            </a:r>
            <a:r>
              <a:rPr lang="en-GB" sz="2000" b="1" dirty="0">
                <a:solidFill>
                  <a:srgbClr val="7030A0"/>
                </a:solidFill>
                <a:latin typeface="+mj-lt"/>
              </a:rPr>
              <a:t>Fan </a:t>
            </a:r>
            <a:r>
              <a:rPr lang="en-GB" sz="2000" b="1" dirty="0" smtClean="0">
                <a:solidFill>
                  <a:srgbClr val="7030A0"/>
                </a:solidFill>
                <a:latin typeface="+mj-lt"/>
              </a:rPr>
              <a:t>failure </a:t>
            </a:r>
            <a:r>
              <a:rPr lang="en-GB" sz="2000" dirty="0" smtClean="0">
                <a:latin typeface="+mj-lt"/>
              </a:rPr>
              <a:t>when </a:t>
            </a:r>
            <a:r>
              <a:rPr lang="en-GB" sz="2000" dirty="0">
                <a:latin typeface="+mj-lt"/>
              </a:rPr>
              <a:t>the fan is not turning any more.</a:t>
            </a:r>
          </a:p>
          <a:p>
            <a:pPr marL="742950" lvl="1" indent="-115888">
              <a:buFont typeface="Arial" panose="020B0604020202020204" pitchFamily="34" charset="0"/>
              <a:buChar char="•"/>
              <a:tabLst>
                <a:tab pos="982663" algn="l"/>
              </a:tabLst>
            </a:pPr>
            <a:r>
              <a:rPr lang="en-GB" sz="2000" dirty="0">
                <a:latin typeface="+mj-lt"/>
              </a:rPr>
              <a:t>    </a:t>
            </a:r>
            <a:r>
              <a:rPr lang="en-GB" sz="2000" b="1" dirty="0">
                <a:solidFill>
                  <a:srgbClr val="7030A0"/>
                </a:solidFill>
                <a:latin typeface="+mj-lt"/>
              </a:rPr>
              <a:t>Power </a:t>
            </a:r>
            <a:r>
              <a:rPr lang="en-GB" sz="2000" b="1" dirty="0" smtClean="0">
                <a:solidFill>
                  <a:srgbClr val="7030A0"/>
                </a:solidFill>
                <a:latin typeface="+mj-lt"/>
              </a:rPr>
              <a:t>off, </a:t>
            </a:r>
            <a:r>
              <a:rPr lang="en-GB" sz="2000" dirty="0" smtClean="0">
                <a:latin typeface="+mj-lt"/>
              </a:rPr>
              <a:t>when </a:t>
            </a:r>
            <a:r>
              <a:rPr lang="en-GB" sz="2000" dirty="0">
                <a:latin typeface="+mj-lt"/>
              </a:rPr>
              <a:t>the power supply </a:t>
            </a:r>
            <a:r>
              <a:rPr lang="en-GB" sz="2000" dirty="0" smtClean="0">
                <a:latin typeface="+mj-lt"/>
              </a:rPr>
              <a:t>fails (this only works if an    </a:t>
            </a:r>
          </a:p>
          <a:p>
            <a:pPr marL="627062" lvl="1">
              <a:tabLst>
                <a:tab pos="982663" algn="l"/>
              </a:tabLst>
            </a:pPr>
            <a:r>
              <a:rPr lang="en-GB" sz="2000" dirty="0">
                <a:latin typeface="+mj-lt"/>
              </a:rPr>
              <a:t> </a:t>
            </a:r>
            <a:r>
              <a:rPr lang="en-GB" sz="2000" dirty="0" smtClean="0">
                <a:latin typeface="+mj-lt"/>
              </a:rPr>
              <a:t>     additional </a:t>
            </a:r>
            <a:r>
              <a:rPr lang="en-GB" sz="2000" dirty="0">
                <a:latin typeface="+mj-lt"/>
              </a:rPr>
              <a:t>alarm battery is </a:t>
            </a:r>
            <a:r>
              <a:rPr lang="en-GB" sz="2000" dirty="0" smtClean="0">
                <a:latin typeface="+mj-lt"/>
              </a:rPr>
              <a:t>present). </a:t>
            </a:r>
            <a:endParaRPr lang="en-GB" sz="2000" dirty="0">
              <a:latin typeface="+mj-lt"/>
            </a:endParaRPr>
          </a:p>
        </p:txBody>
      </p:sp>
      <p:sp>
        <p:nvSpPr>
          <p:cNvPr id="3" name="Rechthoek 2"/>
          <p:cNvSpPr/>
          <p:nvPr/>
        </p:nvSpPr>
        <p:spPr>
          <a:xfrm>
            <a:off x="668866" y="4621415"/>
            <a:ext cx="10219266" cy="1308050"/>
          </a:xfrm>
          <a:prstGeom prst="rect">
            <a:avLst/>
          </a:prstGeom>
        </p:spPr>
        <p:txBody>
          <a:bodyPr wrap="square">
            <a:spAutoFit/>
          </a:bodyPr>
          <a:lstStyle/>
          <a:p>
            <a:pPr lvl="0" algn="ctr"/>
            <a:r>
              <a:rPr lang="en-GB" sz="2000" dirty="0" smtClean="0">
                <a:solidFill>
                  <a:srgbClr val="000000"/>
                </a:solidFill>
                <a:latin typeface="Calibri Light" panose="020F0302020204030204"/>
              </a:rPr>
              <a:t>In addition to these </a:t>
            </a:r>
            <a:r>
              <a:rPr lang="en-GB" sz="2000" b="1" dirty="0" smtClean="0">
                <a:solidFill>
                  <a:srgbClr val="7030A0"/>
                </a:solidFill>
                <a:latin typeface="Calibri Light" panose="020F0302020204030204"/>
              </a:rPr>
              <a:t>alarms</a:t>
            </a:r>
            <a:r>
              <a:rPr lang="en-GB" sz="2000" dirty="0">
                <a:solidFill>
                  <a:srgbClr val="000000"/>
                </a:solidFill>
                <a:latin typeface="Calibri Light" panose="020F0302020204030204"/>
              </a:rPr>
              <a:t>,</a:t>
            </a:r>
            <a:r>
              <a:rPr lang="en-GB" sz="2000" b="1" dirty="0" smtClean="0">
                <a:solidFill>
                  <a:srgbClr val="7030A0"/>
                </a:solidFill>
                <a:latin typeface="Calibri Light" panose="020F0302020204030204"/>
              </a:rPr>
              <a:t>  </a:t>
            </a:r>
            <a:r>
              <a:rPr lang="en-GB" sz="2000" dirty="0">
                <a:solidFill>
                  <a:srgbClr val="000000"/>
                </a:solidFill>
                <a:latin typeface="Calibri Light" panose="020F0302020204030204"/>
              </a:rPr>
              <a:t>all incubators, even the older non-electronic controlled ones have </a:t>
            </a:r>
            <a:r>
              <a:rPr lang="en-GB" sz="2000" dirty="0" smtClean="0">
                <a:solidFill>
                  <a:srgbClr val="000000"/>
                </a:solidFill>
                <a:latin typeface="Calibri Light" panose="020F0302020204030204"/>
              </a:rPr>
              <a:t>an</a:t>
            </a:r>
          </a:p>
          <a:p>
            <a:pPr lvl="0" algn="ctr"/>
            <a:r>
              <a:rPr lang="en-GB" sz="900" dirty="0" smtClean="0">
                <a:solidFill>
                  <a:srgbClr val="000000"/>
                </a:solidFill>
                <a:latin typeface="Calibri Light" panose="020F0302020204030204"/>
              </a:rPr>
              <a:t> </a:t>
            </a:r>
            <a:endParaRPr lang="en-GB" sz="2000" dirty="0" smtClean="0">
              <a:solidFill>
                <a:srgbClr val="000000"/>
              </a:solidFill>
              <a:latin typeface="Calibri Light" panose="020F0302020204030204"/>
            </a:endParaRPr>
          </a:p>
          <a:p>
            <a:pPr lvl="0" algn="ctr"/>
            <a:r>
              <a:rPr lang="en-GB" sz="2000" b="1" dirty="0">
                <a:solidFill>
                  <a:srgbClr val="7030A0"/>
                </a:solidFill>
                <a:latin typeface="Calibri Light" panose="020F0302020204030204"/>
              </a:rPr>
              <a:t>O</a:t>
            </a:r>
            <a:r>
              <a:rPr lang="en-GB" sz="2000" b="1" dirty="0" smtClean="0">
                <a:solidFill>
                  <a:srgbClr val="7030A0"/>
                </a:solidFill>
                <a:latin typeface="Calibri Light" panose="020F0302020204030204"/>
              </a:rPr>
              <a:t>ver-heating Protection</a:t>
            </a:r>
            <a:endParaRPr lang="en-GB" sz="2000" b="1" dirty="0">
              <a:solidFill>
                <a:srgbClr val="000000"/>
              </a:solidFill>
              <a:latin typeface="Calibri Light" panose="020F0302020204030204"/>
            </a:endParaRPr>
          </a:p>
          <a:p>
            <a:pPr lvl="0" algn="ctr"/>
            <a:endParaRPr lang="en-GB" sz="1000" dirty="0" smtClean="0">
              <a:solidFill>
                <a:srgbClr val="000000"/>
              </a:solidFill>
              <a:latin typeface="Calibri Light" panose="020F0302020204030204"/>
            </a:endParaRPr>
          </a:p>
          <a:p>
            <a:pPr lvl="0" algn="ctr"/>
            <a:r>
              <a:rPr lang="en-GB" sz="2000" dirty="0" smtClean="0">
                <a:solidFill>
                  <a:srgbClr val="000000"/>
                </a:solidFill>
                <a:latin typeface="Calibri Light" panose="020F0302020204030204"/>
              </a:rPr>
              <a:t>The heater is switched completely off when the temperature in the cabinet reaches 40°C. </a:t>
            </a:r>
            <a:endParaRPr lang="en-GB" sz="2000" dirty="0">
              <a:solidFill>
                <a:srgbClr val="000000"/>
              </a:solidFill>
              <a:latin typeface="Calibri Light" panose="020F0302020204030204"/>
            </a:endParaRPr>
          </a:p>
        </p:txBody>
      </p:sp>
      <p:sp>
        <p:nvSpPr>
          <p:cNvPr id="5" name="Rechthoek 4"/>
          <p:cNvSpPr/>
          <p:nvPr/>
        </p:nvSpPr>
        <p:spPr>
          <a:xfrm>
            <a:off x="982133" y="1523690"/>
            <a:ext cx="9592733" cy="707886"/>
          </a:xfrm>
          <a:prstGeom prst="rect">
            <a:avLst/>
          </a:prstGeom>
        </p:spPr>
        <p:txBody>
          <a:bodyPr wrap="square">
            <a:spAutoFit/>
          </a:bodyPr>
          <a:lstStyle/>
          <a:p>
            <a:pPr lvl="0" algn="ctr"/>
            <a:r>
              <a:rPr lang="en-GB" sz="2000" dirty="0">
                <a:solidFill>
                  <a:srgbClr val="000000"/>
                </a:solidFill>
                <a:latin typeface="Calibri Light" panose="020F0302020204030204"/>
              </a:rPr>
              <a:t>For safety reasons all electronically controlled infant incubators </a:t>
            </a:r>
            <a:r>
              <a:rPr lang="en-GB" sz="2000" b="1" dirty="0">
                <a:solidFill>
                  <a:srgbClr val="7030A0"/>
                </a:solidFill>
                <a:latin typeface="Calibri Light" panose="020F0302020204030204"/>
              </a:rPr>
              <a:t>monitor essential functions. </a:t>
            </a:r>
          </a:p>
          <a:p>
            <a:pPr lvl="0" algn="ctr"/>
            <a:r>
              <a:rPr lang="en-GB" sz="2000" dirty="0">
                <a:solidFill>
                  <a:srgbClr val="000000"/>
                </a:solidFill>
                <a:latin typeface="Calibri Light" panose="020F0302020204030204"/>
              </a:rPr>
              <a:t>An alarm is generated when a measurement goes out of range. </a:t>
            </a:r>
          </a:p>
        </p:txBody>
      </p:sp>
    </p:spTree>
    <p:extLst>
      <p:ext uri="{BB962C8B-B14F-4D97-AF65-F5344CB8AC3E}">
        <p14:creationId xmlns:p14="http://schemas.microsoft.com/office/powerpoint/2010/main" val="873047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57914" y="1317773"/>
            <a:ext cx="2352353" cy="2352353"/>
          </a:xfrm>
          <a:prstGeom prst="rect">
            <a:avLst/>
          </a:prstGeom>
        </p:spPr>
      </p:pic>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Components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0"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Incubator</a:t>
            </a:r>
            <a:endParaRPr lang="en-GB" sz="2000" dirty="0"/>
          </a:p>
        </p:txBody>
      </p:sp>
      <p:sp>
        <p:nvSpPr>
          <p:cNvPr id="3" name="Rechthoek 2"/>
          <p:cNvSpPr/>
          <p:nvPr/>
        </p:nvSpPr>
        <p:spPr>
          <a:xfrm>
            <a:off x="269600" y="1739247"/>
            <a:ext cx="5218204" cy="1323439"/>
          </a:xfrm>
          <a:prstGeom prst="rect">
            <a:avLst/>
          </a:prstGeom>
        </p:spPr>
        <p:txBody>
          <a:bodyPr wrap="square">
            <a:spAutoFit/>
          </a:bodyPr>
          <a:lstStyle/>
          <a:p>
            <a:r>
              <a:rPr lang="en-GB" sz="2000" b="1" dirty="0" smtClean="0">
                <a:solidFill>
                  <a:srgbClr val="7030A0"/>
                </a:solidFill>
                <a:latin typeface="+mj-lt"/>
              </a:rPr>
              <a:t>Consumables: </a:t>
            </a:r>
            <a:r>
              <a:rPr lang="en-GB" sz="2000" dirty="0" smtClean="0">
                <a:latin typeface="+mj-lt"/>
              </a:rPr>
              <a:t>some </a:t>
            </a:r>
            <a:r>
              <a:rPr lang="en-GB" sz="2000" dirty="0">
                <a:latin typeface="+mj-lt"/>
              </a:rPr>
              <a:t>newer infant incubators do not have washable air inlet filters but </a:t>
            </a:r>
            <a:r>
              <a:rPr lang="en-GB" sz="2000" b="1" dirty="0">
                <a:solidFill>
                  <a:srgbClr val="7030A0"/>
                </a:solidFill>
                <a:latin typeface="+mj-lt"/>
              </a:rPr>
              <a:t>special bacterial filters</a:t>
            </a:r>
            <a:r>
              <a:rPr lang="en-GB" sz="2000" dirty="0">
                <a:latin typeface="+mj-lt"/>
              </a:rPr>
              <a:t>. These filters can not be </a:t>
            </a:r>
            <a:r>
              <a:rPr lang="en-GB" sz="2000" dirty="0" smtClean="0">
                <a:latin typeface="+mj-lt"/>
              </a:rPr>
              <a:t>cleaned and have </a:t>
            </a:r>
            <a:r>
              <a:rPr lang="en-GB" sz="2000" dirty="0">
                <a:latin typeface="+mj-lt"/>
              </a:rPr>
              <a:t>to be exchanged </a:t>
            </a:r>
            <a:r>
              <a:rPr lang="en-GB" sz="2000" b="1" dirty="0">
                <a:solidFill>
                  <a:srgbClr val="7030A0"/>
                </a:solidFill>
                <a:latin typeface="+mj-lt"/>
              </a:rPr>
              <a:t>after 3 </a:t>
            </a:r>
            <a:r>
              <a:rPr lang="en-GB" sz="2000" b="1" dirty="0" smtClean="0">
                <a:solidFill>
                  <a:srgbClr val="7030A0"/>
                </a:solidFill>
                <a:latin typeface="+mj-lt"/>
              </a:rPr>
              <a:t>to </a:t>
            </a:r>
            <a:r>
              <a:rPr lang="en-GB" sz="2000" b="1" dirty="0">
                <a:solidFill>
                  <a:srgbClr val="7030A0"/>
                </a:solidFill>
                <a:latin typeface="+mj-lt"/>
              </a:rPr>
              <a:t>6 </a:t>
            </a:r>
            <a:r>
              <a:rPr lang="en-GB" sz="2000" b="1" dirty="0" smtClean="0">
                <a:solidFill>
                  <a:srgbClr val="7030A0"/>
                </a:solidFill>
                <a:latin typeface="+mj-lt"/>
              </a:rPr>
              <a:t>months</a:t>
            </a:r>
            <a:r>
              <a:rPr lang="en-GB" sz="2000" dirty="0" smtClean="0">
                <a:latin typeface="+mj-lt"/>
              </a:rPr>
              <a:t>.</a:t>
            </a:r>
          </a:p>
        </p:txBody>
      </p:sp>
      <p:grpSp>
        <p:nvGrpSpPr>
          <p:cNvPr id="8" name="Groep 7"/>
          <p:cNvGrpSpPr/>
          <p:nvPr/>
        </p:nvGrpSpPr>
        <p:grpSpPr>
          <a:xfrm>
            <a:off x="2337857" y="4287387"/>
            <a:ext cx="8835240" cy="1905000"/>
            <a:chOff x="2337857" y="4287387"/>
            <a:chExt cx="8835240" cy="1905000"/>
          </a:xfrm>
        </p:grpSpPr>
        <p:sp>
          <p:nvSpPr>
            <p:cNvPr id="5" name="Rechthoek 4"/>
            <p:cNvSpPr/>
            <p:nvPr/>
          </p:nvSpPr>
          <p:spPr>
            <a:xfrm>
              <a:off x="4659651" y="4556536"/>
              <a:ext cx="6513446" cy="1323439"/>
            </a:xfrm>
            <a:prstGeom prst="rect">
              <a:avLst/>
            </a:prstGeom>
          </p:spPr>
          <p:txBody>
            <a:bodyPr wrap="square">
              <a:spAutoFit/>
            </a:bodyPr>
            <a:lstStyle/>
            <a:p>
              <a:r>
                <a:rPr lang="en-GB" sz="2000" b="1" dirty="0" smtClean="0">
                  <a:solidFill>
                    <a:srgbClr val="7030A0"/>
                  </a:solidFill>
                  <a:latin typeface="+mj-lt"/>
                </a:rPr>
                <a:t>Installation: </a:t>
              </a:r>
              <a:r>
                <a:rPr lang="en-GB" sz="2000" dirty="0" smtClean="0">
                  <a:latin typeface="+mj-lt"/>
                </a:rPr>
                <a:t>Infant </a:t>
              </a:r>
              <a:r>
                <a:rPr lang="en-GB" sz="2000" dirty="0">
                  <a:latin typeface="+mj-lt"/>
                </a:rPr>
                <a:t>incubators should be placed in a </a:t>
              </a:r>
              <a:r>
                <a:rPr lang="en-GB" sz="2000" b="1" dirty="0">
                  <a:solidFill>
                    <a:srgbClr val="7030A0"/>
                  </a:solidFill>
                  <a:latin typeface="+mj-lt"/>
                </a:rPr>
                <a:t>quiet environment </a:t>
              </a:r>
              <a:r>
                <a:rPr lang="en-GB" sz="2000" dirty="0">
                  <a:latin typeface="+mj-lt"/>
                </a:rPr>
                <a:t>with no exposure to </a:t>
              </a:r>
              <a:r>
                <a:rPr lang="en-GB" sz="2000" b="1" dirty="0">
                  <a:solidFill>
                    <a:srgbClr val="7030A0"/>
                  </a:solidFill>
                  <a:latin typeface="+mj-lt"/>
                </a:rPr>
                <a:t>direct sun light</a:t>
              </a:r>
              <a:r>
                <a:rPr lang="en-GB" sz="2000" dirty="0">
                  <a:latin typeface="+mj-lt"/>
                </a:rPr>
                <a:t>. Noisy oxygen generators should not be placed beside the incubator. Oxygen cylinders have to </a:t>
              </a:r>
              <a:r>
                <a:rPr lang="en-GB" sz="2000" dirty="0" smtClean="0">
                  <a:latin typeface="+mj-lt"/>
                </a:rPr>
                <a:t>be protected </a:t>
              </a:r>
              <a:r>
                <a:rPr lang="en-GB" sz="2000" dirty="0">
                  <a:latin typeface="+mj-lt"/>
                </a:rPr>
                <a:t>against falling over. </a:t>
              </a:r>
            </a:p>
          </p:txBody>
        </p:sp>
        <p:pic>
          <p:nvPicPr>
            <p:cNvPr id="4" name="Afbeelding 3"/>
            <p:cNvPicPr>
              <a:picLocks noChangeAspect="1"/>
            </p:cNvPicPr>
            <p:nvPr/>
          </p:nvPicPr>
          <p:blipFill>
            <a:blip r:embed="rId3"/>
            <a:stretch>
              <a:fillRect/>
            </a:stretch>
          </p:blipFill>
          <p:spPr>
            <a:xfrm>
              <a:off x="2337857" y="4287387"/>
              <a:ext cx="1905000" cy="1905000"/>
            </a:xfrm>
            <a:prstGeom prst="rect">
              <a:avLst/>
            </a:prstGeom>
          </p:spPr>
        </p:pic>
      </p:grpSp>
      <p:sp>
        <p:nvSpPr>
          <p:cNvPr id="7" name="Rechthoek 6"/>
          <p:cNvSpPr/>
          <p:nvPr/>
        </p:nvSpPr>
        <p:spPr>
          <a:xfrm>
            <a:off x="7218642" y="1770866"/>
            <a:ext cx="4824344" cy="1323439"/>
          </a:xfrm>
          <a:prstGeom prst="rect">
            <a:avLst/>
          </a:prstGeom>
        </p:spPr>
        <p:txBody>
          <a:bodyPr wrap="square">
            <a:spAutoFit/>
          </a:bodyPr>
          <a:lstStyle/>
          <a:p>
            <a:pPr lvl="0"/>
            <a:r>
              <a:rPr lang="en-GB" sz="2000" dirty="0">
                <a:solidFill>
                  <a:srgbClr val="000000"/>
                </a:solidFill>
                <a:latin typeface="Calibri Light" panose="020F0302020204030204"/>
              </a:rPr>
              <a:t>Bacterial filters are fine enough to prevent the passage of bacteria (0.5–5 </a:t>
            </a:r>
            <a:r>
              <a:rPr lang="en-GB" sz="2000" dirty="0" err="1" smtClean="0">
                <a:solidFill>
                  <a:srgbClr val="000000"/>
                </a:solidFill>
                <a:latin typeface="Calibri Light" panose="020F0302020204030204"/>
              </a:rPr>
              <a:t>micrometer</a:t>
            </a:r>
            <a:r>
              <a:rPr lang="en-GB" sz="2000" dirty="0" smtClean="0">
                <a:solidFill>
                  <a:srgbClr val="000000"/>
                </a:solidFill>
                <a:latin typeface="Calibri Light" panose="020F0302020204030204"/>
              </a:rPr>
              <a:t> </a:t>
            </a:r>
            <a:r>
              <a:rPr lang="en-GB" sz="2000" dirty="0">
                <a:solidFill>
                  <a:srgbClr val="000000"/>
                </a:solidFill>
                <a:latin typeface="Calibri Light" panose="020F0302020204030204"/>
              </a:rPr>
              <a:t>in diameter). Viruses are considerably smaller, and will pass through a bacterial filter.</a:t>
            </a:r>
          </a:p>
        </p:txBody>
      </p:sp>
    </p:spTree>
    <p:extLst>
      <p:ext uri="{BB962C8B-B14F-4D97-AF65-F5344CB8AC3E}">
        <p14:creationId xmlns:p14="http://schemas.microsoft.com/office/powerpoint/2010/main" val="370985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218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Common faults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Incubator</a:t>
            </a:r>
            <a:endParaRPr lang="en-GB" sz="2000" dirty="0"/>
          </a:p>
        </p:txBody>
      </p:sp>
      <p:sp>
        <p:nvSpPr>
          <p:cNvPr id="3" name="Rechthoek 2"/>
          <p:cNvSpPr/>
          <p:nvPr/>
        </p:nvSpPr>
        <p:spPr>
          <a:xfrm>
            <a:off x="349998" y="1495353"/>
            <a:ext cx="10732868" cy="1015663"/>
          </a:xfrm>
          <a:prstGeom prst="rect">
            <a:avLst/>
          </a:prstGeom>
        </p:spPr>
        <p:txBody>
          <a:bodyPr wrap="square">
            <a:spAutoFit/>
          </a:bodyPr>
          <a:lstStyle/>
          <a:p>
            <a:r>
              <a:rPr lang="en-GB" sz="2000" b="1" dirty="0" smtClean="0">
                <a:solidFill>
                  <a:srgbClr val="7030A0"/>
                </a:solidFill>
                <a:latin typeface="+mj-lt"/>
              </a:rPr>
              <a:t>Burned </a:t>
            </a:r>
            <a:r>
              <a:rPr lang="en-GB" sz="2000" b="1" dirty="0">
                <a:solidFill>
                  <a:srgbClr val="7030A0"/>
                </a:solidFill>
                <a:latin typeface="+mj-lt"/>
              </a:rPr>
              <a:t>heating elements </a:t>
            </a:r>
            <a:r>
              <a:rPr lang="en-GB" sz="2000" dirty="0">
                <a:latin typeface="+mj-lt"/>
              </a:rPr>
              <a:t>can be replaced </a:t>
            </a:r>
            <a:r>
              <a:rPr lang="en-GB" sz="2000" dirty="0" smtClean="0">
                <a:latin typeface="+mj-lt"/>
              </a:rPr>
              <a:t>by </a:t>
            </a:r>
            <a:r>
              <a:rPr lang="en-GB" sz="2000" dirty="0">
                <a:latin typeface="+mj-lt"/>
              </a:rPr>
              <a:t>other types as long as the </a:t>
            </a:r>
            <a:r>
              <a:rPr lang="en-GB" sz="2000" b="1" dirty="0">
                <a:solidFill>
                  <a:srgbClr val="7030A0"/>
                </a:solidFill>
                <a:latin typeface="+mj-lt"/>
              </a:rPr>
              <a:t>wattage</a:t>
            </a:r>
            <a:r>
              <a:rPr lang="en-GB" sz="2000" dirty="0">
                <a:latin typeface="+mj-lt"/>
              </a:rPr>
              <a:t> is </a:t>
            </a:r>
            <a:r>
              <a:rPr lang="en-GB" sz="2000" dirty="0" smtClean="0">
                <a:latin typeface="+mj-lt"/>
              </a:rPr>
              <a:t>the </a:t>
            </a:r>
            <a:r>
              <a:rPr lang="en-GB" sz="2000" dirty="0">
                <a:latin typeface="+mj-lt"/>
              </a:rPr>
              <a:t>same. Some heating elements are protected by a thermal </a:t>
            </a:r>
            <a:r>
              <a:rPr lang="en-GB" sz="2000" b="1" dirty="0">
                <a:solidFill>
                  <a:srgbClr val="7030A0"/>
                </a:solidFill>
                <a:latin typeface="+mj-lt"/>
              </a:rPr>
              <a:t>fuse</a:t>
            </a:r>
            <a:r>
              <a:rPr lang="en-GB" sz="2000" dirty="0">
                <a:latin typeface="+mj-lt"/>
              </a:rPr>
              <a:t>. </a:t>
            </a:r>
            <a:r>
              <a:rPr lang="en-GB" sz="2000" dirty="0" smtClean="0">
                <a:latin typeface="+mj-lt"/>
              </a:rPr>
              <a:t>It may be that this fuse is blown!  Try to find the reason that the heating element or fuse is blown. Check the fan !</a:t>
            </a:r>
            <a:endParaRPr lang="en-GB" sz="2000" dirty="0">
              <a:latin typeface="+mj-lt"/>
            </a:endParaRPr>
          </a:p>
        </p:txBody>
      </p:sp>
      <p:sp>
        <p:nvSpPr>
          <p:cNvPr id="4" name="Rechthoek 3"/>
          <p:cNvSpPr/>
          <p:nvPr/>
        </p:nvSpPr>
        <p:spPr>
          <a:xfrm>
            <a:off x="349998" y="2901922"/>
            <a:ext cx="10120403" cy="1938992"/>
          </a:xfrm>
          <a:prstGeom prst="rect">
            <a:avLst/>
          </a:prstGeom>
        </p:spPr>
        <p:txBody>
          <a:bodyPr wrap="square">
            <a:spAutoFit/>
          </a:bodyPr>
          <a:lstStyle/>
          <a:p>
            <a:pPr lvl="0"/>
            <a:r>
              <a:rPr lang="en-GB" sz="2000" dirty="0" smtClean="0">
                <a:solidFill>
                  <a:srgbClr val="000000"/>
                </a:solidFill>
                <a:latin typeface="Calibri Light" panose="020F0302020204030204"/>
              </a:rPr>
              <a:t>When </a:t>
            </a:r>
            <a:r>
              <a:rPr lang="en-GB" sz="2000" dirty="0">
                <a:solidFill>
                  <a:srgbClr val="000000"/>
                </a:solidFill>
                <a:latin typeface="Calibri Light" panose="020F0302020204030204"/>
              </a:rPr>
              <a:t>replacing a </a:t>
            </a:r>
            <a:r>
              <a:rPr lang="en-GB" sz="2000" b="1" dirty="0">
                <a:solidFill>
                  <a:srgbClr val="7030A0"/>
                </a:solidFill>
                <a:latin typeface="Calibri Light" panose="020F0302020204030204"/>
              </a:rPr>
              <a:t>defective thermostat </a:t>
            </a:r>
            <a:r>
              <a:rPr lang="en-GB" sz="2000" dirty="0">
                <a:solidFill>
                  <a:srgbClr val="000000"/>
                </a:solidFill>
                <a:latin typeface="Calibri Light" panose="020F0302020204030204"/>
              </a:rPr>
              <a:t>do not only look </a:t>
            </a:r>
            <a:r>
              <a:rPr lang="en-GB" sz="2000" dirty="0" smtClean="0">
                <a:solidFill>
                  <a:srgbClr val="000000"/>
                </a:solidFill>
                <a:latin typeface="Calibri Light" panose="020F0302020204030204"/>
              </a:rPr>
              <a:t>at </a:t>
            </a:r>
            <a:r>
              <a:rPr lang="en-GB" sz="2000" dirty="0">
                <a:solidFill>
                  <a:srgbClr val="000000"/>
                </a:solidFill>
                <a:latin typeface="Calibri Light" panose="020F0302020204030204"/>
              </a:rPr>
              <a:t>the temperature range </a:t>
            </a:r>
            <a:r>
              <a:rPr lang="en-GB" sz="2000" dirty="0" smtClean="0">
                <a:solidFill>
                  <a:srgbClr val="000000"/>
                </a:solidFill>
                <a:latin typeface="Calibri Light" panose="020F0302020204030204"/>
              </a:rPr>
              <a:t>but also </a:t>
            </a:r>
            <a:r>
              <a:rPr lang="en-GB" sz="2000" dirty="0">
                <a:solidFill>
                  <a:srgbClr val="000000"/>
                </a:solidFill>
                <a:latin typeface="Calibri Light" panose="020F0302020204030204"/>
              </a:rPr>
              <a:t>at the accuracy and the </a:t>
            </a:r>
            <a:r>
              <a:rPr lang="en-GB" sz="2000" b="1" dirty="0">
                <a:solidFill>
                  <a:srgbClr val="7030A0"/>
                </a:solidFill>
                <a:latin typeface="Calibri Light" panose="020F0302020204030204"/>
              </a:rPr>
              <a:t>hysteresis</a:t>
            </a:r>
            <a:r>
              <a:rPr lang="en-GB" sz="2000" dirty="0">
                <a:solidFill>
                  <a:srgbClr val="000000"/>
                </a:solidFill>
                <a:latin typeface="Calibri Light" panose="020F0302020204030204"/>
              </a:rPr>
              <a:t>. Hysteresis is temperature difference between </a:t>
            </a:r>
            <a:r>
              <a:rPr lang="en-GB" sz="2000" dirty="0" smtClean="0">
                <a:solidFill>
                  <a:srgbClr val="000000"/>
                </a:solidFill>
                <a:latin typeface="Calibri Light" panose="020F0302020204030204"/>
              </a:rPr>
              <a:t>switching </a:t>
            </a:r>
            <a:r>
              <a:rPr lang="en-GB" sz="2000" dirty="0">
                <a:solidFill>
                  <a:srgbClr val="000000"/>
                </a:solidFill>
                <a:latin typeface="Calibri Light" panose="020F0302020204030204"/>
              </a:rPr>
              <a:t>off and switching on. For an incubator a hysteresis of 1°C is needed. </a:t>
            </a:r>
            <a:endParaRPr lang="en-GB" sz="2000" dirty="0" smtClean="0">
              <a:solidFill>
                <a:srgbClr val="000000"/>
              </a:solidFill>
              <a:latin typeface="Calibri Light" panose="020F0302020204030204"/>
            </a:endParaRPr>
          </a:p>
          <a:p>
            <a:pPr lvl="0"/>
            <a:r>
              <a:rPr lang="en-GB" sz="2000" dirty="0" smtClean="0">
                <a:solidFill>
                  <a:srgbClr val="000000"/>
                </a:solidFill>
                <a:latin typeface="Calibri Light" panose="020F0302020204030204"/>
              </a:rPr>
              <a:t>Be </a:t>
            </a:r>
            <a:r>
              <a:rPr lang="en-GB" sz="2000" dirty="0">
                <a:solidFill>
                  <a:srgbClr val="000000"/>
                </a:solidFill>
                <a:latin typeface="Calibri Light" panose="020F0302020204030204"/>
              </a:rPr>
              <a:t>careful with thermostats. The thin capillary tube is usually rolled up. This is correct. </a:t>
            </a:r>
            <a:r>
              <a:rPr lang="en-GB" sz="2000" dirty="0" smtClean="0">
                <a:solidFill>
                  <a:srgbClr val="000000"/>
                </a:solidFill>
                <a:latin typeface="Calibri Light" panose="020F0302020204030204"/>
              </a:rPr>
              <a:t>Do </a:t>
            </a:r>
            <a:r>
              <a:rPr lang="en-GB" sz="2000" dirty="0">
                <a:solidFill>
                  <a:srgbClr val="000000"/>
                </a:solidFill>
                <a:latin typeface="Calibri Light" panose="020F0302020204030204"/>
              </a:rPr>
              <a:t>not cut it. It is not a wire, but a fine tube. Also avoid bending the tube. It can get </a:t>
            </a:r>
            <a:r>
              <a:rPr lang="en-GB" sz="2000" dirty="0" smtClean="0">
                <a:solidFill>
                  <a:srgbClr val="000000"/>
                </a:solidFill>
                <a:latin typeface="Calibri Light" panose="020F0302020204030204"/>
              </a:rPr>
              <a:t>kinks and </a:t>
            </a:r>
            <a:r>
              <a:rPr lang="en-GB" sz="2000" dirty="0">
                <a:solidFill>
                  <a:srgbClr val="000000"/>
                </a:solidFill>
                <a:latin typeface="Calibri Light" panose="020F0302020204030204"/>
              </a:rPr>
              <a:t>will not work any more. </a:t>
            </a:r>
          </a:p>
        </p:txBody>
      </p:sp>
      <p:sp>
        <p:nvSpPr>
          <p:cNvPr id="5" name="Rechthoek 4"/>
          <p:cNvSpPr/>
          <p:nvPr/>
        </p:nvSpPr>
        <p:spPr>
          <a:xfrm>
            <a:off x="349998" y="5016897"/>
            <a:ext cx="10848537" cy="707886"/>
          </a:xfrm>
          <a:prstGeom prst="rect">
            <a:avLst/>
          </a:prstGeom>
        </p:spPr>
        <p:txBody>
          <a:bodyPr wrap="square">
            <a:spAutoFit/>
          </a:bodyPr>
          <a:lstStyle/>
          <a:p>
            <a:pPr lvl="0"/>
            <a:r>
              <a:rPr lang="en-GB" sz="2000" dirty="0">
                <a:solidFill>
                  <a:srgbClr val="000000"/>
                </a:solidFill>
                <a:latin typeface="Calibri Light" panose="020F0302020204030204"/>
              </a:rPr>
              <a:t>Lubrication also helps when the </a:t>
            </a:r>
            <a:r>
              <a:rPr lang="en-GB" sz="2000" b="1" dirty="0">
                <a:solidFill>
                  <a:srgbClr val="7030A0"/>
                </a:solidFill>
                <a:latin typeface="Calibri Light" panose="020F0302020204030204"/>
              </a:rPr>
              <a:t>fan gets noisy</a:t>
            </a:r>
            <a:r>
              <a:rPr lang="en-GB" sz="2000" dirty="0">
                <a:solidFill>
                  <a:srgbClr val="000000"/>
                </a:solidFill>
                <a:latin typeface="Calibri Light" panose="020F0302020204030204"/>
              </a:rPr>
              <a:t>. Axial computer-type fans have a label in </a:t>
            </a:r>
            <a:r>
              <a:rPr lang="en-GB" sz="2000" dirty="0" smtClean="0">
                <a:solidFill>
                  <a:srgbClr val="000000"/>
                </a:solidFill>
                <a:latin typeface="Calibri Light" panose="020F0302020204030204"/>
              </a:rPr>
              <a:t>the </a:t>
            </a:r>
            <a:r>
              <a:rPr lang="en-GB" sz="2000" dirty="0">
                <a:solidFill>
                  <a:srgbClr val="000000"/>
                </a:solidFill>
                <a:latin typeface="Calibri Light" panose="020F0302020204030204"/>
              </a:rPr>
              <a:t>centre which can be lifted up a bit for lubrication. One drop of oil is enough</a:t>
            </a:r>
            <a:r>
              <a:rPr lang="en-GB" sz="2000" dirty="0" smtClean="0">
                <a:solidFill>
                  <a:srgbClr val="000000"/>
                </a:solidFill>
                <a:latin typeface="Calibri Light" panose="020F0302020204030204"/>
              </a:rPr>
              <a:t>.</a:t>
            </a:r>
            <a:endParaRPr lang="en-GB" sz="2000" dirty="0">
              <a:solidFill>
                <a:srgbClr val="000000"/>
              </a:solidFill>
              <a:latin typeface="Calibri Light" panose="020F0302020204030204"/>
            </a:endParaRPr>
          </a:p>
        </p:txBody>
      </p:sp>
    </p:spTree>
    <p:extLst>
      <p:ext uri="{BB962C8B-B14F-4D97-AF65-F5344CB8AC3E}">
        <p14:creationId xmlns:p14="http://schemas.microsoft.com/office/powerpoint/2010/main" val="254781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218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Common faults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Incubator</a:t>
            </a:r>
            <a:endParaRPr lang="en-GB" sz="2000" dirty="0"/>
          </a:p>
        </p:txBody>
      </p:sp>
      <p:sp>
        <p:nvSpPr>
          <p:cNvPr id="6" name="Rechthoek 5"/>
          <p:cNvSpPr/>
          <p:nvPr/>
        </p:nvSpPr>
        <p:spPr>
          <a:xfrm>
            <a:off x="450230" y="1388863"/>
            <a:ext cx="7030433" cy="707886"/>
          </a:xfrm>
          <a:prstGeom prst="rect">
            <a:avLst/>
          </a:prstGeom>
        </p:spPr>
        <p:txBody>
          <a:bodyPr wrap="square">
            <a:spAutoFit/>
          </a:bodyPr>
          <a:lstStyle/>
          <a:p>
            <a:pPr lvl="0"/>
            <a:r>
              <a:rPr lang="en-GB" sz="2000" b="1" dirty="0">
                <a:solidFill>
                  <a:srgbClr val="7030A0"/>
                </a:solidFill>
                <a:latin typeface="Calibri Light" panose="020F0302020204030204"/>
              </a:rPr>
              <a:t>Broken </a:t>
            </a:r>
            <a:r>
              <a:rPr lang="en-GB" sz="2000" b="1" dirty="0" smtClean="0">
                <a:solidFill>
                  <a:srgbClr val="7030A0"/>
                </a:solidFill>
                <a:latin typeface="Calibri Light" panose="020F0302020204030204"/>
              </a:rPr>
              <a:t>thermometers </a:t>
            </a:r>
            <a:r>
              <a:rPr lang="en-GB" sz="2000" dirty="0">
                <a:solidFill>
                  <a:srgbClr val="000000"/>
                </a:solidFill>
                <a:latin typeface="Calibri Light" panose="020F0302020204030204"/>
              </a:rPr>
              <a:t>should never be replaced </a:t>
            </a:r>
            <a:r>
              <a:rPr lang="en-GB" sz="2000" dirty="0" smtClean="0">
                <a:solidFill>
                  <a:srgbClr val="000000"/>
                </a:solidFill>
                <a:latin typeface="Calibri Light" panose="020F0302020204030204"/>
              </a:rPr>
              <a:t>with </a:t>
            </a:r>
            <a:r>
              <a:rPr lang="en-GB" sz="2000" dirty="0">
                <a:solidFill>
                  <a:srgbClr val="000000"/>
                </a:solidFill>
                <a:latin typeface="Calibri Light" panose="020F0302020204030204"/>
              </a:rPr>
              <a:t>mercury </a:t>
            </a:r>
            <a:r>
              <a:rPr lang="en-GB" sz="2000" dirty="0" smtClean="0">
                <a:solidFill>
                  <a:srgbClr val="000000"/>
                </a:solidFill>
                <a:latin typeface="Calibri Light" panose="020F0302020204030204"/>
              </a:rPr>
              <a:t>glass-thermometers</a:t>
            </a:r>
            <a:r>
              <a:rPr lang="en-GB" sz="2000" dirty="0">
                <a:solidFill>
                  <a:srgbClr val="000000"/>
                </a:solidFill>
                <a:latin typeface="Calibri Light" panose="020F0302020204030204"/>
              </a:rPr>
              <a:t>. </a:t>
            </a:r>
            <a:r>
              <a:rPr lang="en-GB" sz="2000" dirty="0" smtClean="0">
                <a:solidFill>
                  <a:srgbClr val="000000"/>
                </a:solidFill>
                <a:latin typeface="Calibri Light" panose="020F0302020204030204"/>
              </a:rPr>
              <a:t>The </a:t>
            </a:r>
            <a:r>
              <a:rPr lang="en-GB" sz="2000" dirty="0">
                <a:solidFill>
                  <a:srgbClr val="000000"/>
                </a:solidFill>
                <a:latin typeface="Calibri Light" panose="020F0302020204030204"/>
              </a:rPr>
              <a:t>glass can brake and mercury is toxic</a:t>
            </a:r>
            <a:r>
              <a:rPr lang="en-GB" sz="2000" dirty="0" smtClean="0">
                <a:solidFill>
                  <a:srgbClr val="000000"/>
                </a:solidFill>
                <a:latin typeface="Calibri Light" panose="020F0302020204030204"/>
              </a:rPr>
              <a:t>.</a:t>
            </a:r>
            <a:endParaRPr lang="en-GB" sz="2000" dirty="0">
              <a:solidFill>
                <a:srgbClr val="000000"/>
              </a:solidFill>
              <a:latin typeface="Calibri Light" panose="020F0302020204030204"/>
            </a:endParaRPr>
          </a:p>
        </p:txBody>
      </p:sp>
      <p:grpSp>
        <p:nvGrpSpPr>
          <p:cNvPr id="18" name="Groep 17"/>
          <p:cNvGrpSpPr/>
          <p:nvPr/>
        </p:nvGrpSpPr>
        <p:grpSpPr>
          <a:xfrm>
            <a:off x="3997234" y="5144076"/>
            <a:ext cx="7712861" cy="1053333"/>
            <a:chOff x="3997234" y="5144076"/>
            <a:chExt cx="7712861" cy="1053333"/>
          </a:xfrm>
        </p:grpSpPr>
        <p:sp>
          <p:nvSpPr>
            <p:cNvPr id="13" name="Rechthoek 12"/>
            <p:cNvSpPr/>
            <p:nvPr/>
          </p:nvSpPr>
          <p:spPr>
            <a:xfrm>
              <a:off x="5335905" y="5181746"/>
              <a:ext cx="6374190" cy="1015663"/>
            </a:xfrm>
            <a:prstGeom prst="rect">
              <a:avLst/>
            </a:prstGeom>
          </p:spPr>
          <p:txBody>
            <a:bodyPr wrap="square">
              <a:spAutoFit/>
            </a:bodyPr>
            <a:lstStyle/>
            <a:p>
              <a:r>
                <a:rPr lang="en-GB" sz="2000" dirty="0">
                  <a:latin typeface="+mj-lt"/>
                </a:rPr>
                <a:t>Note: In case of a power cut the incubator does not work any more. A small UPS as used for computers is no solution because the power consumption (of the heater) is too high.</a:t>
              </a:r>
              <a:endParaRPr lang="en-US" sz="2000" dirty="0">
                <a:latin typeface="+mj-lt"/>
              </a:endParaRPr>
            </a:p>
          </p:txBody>
        </p:sp>
        <p:pic>
          <p:nvPicPr>
            <p:cNvPr id="3" name="Afbeelding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97234" y="5144076"/>
              <a:ext cx="1027612" cy="1027612"/>
            </a:xfrm>
            <a:prstGeom prst="rect">
              <a:avLst/>
            </a:prstGeom>
          </p:spPr>
        </p:pic>
      </p:grpSp>
      <p:grpSp>
        <p:nvGrpSpPr>
          <p:cNvPr id="17" name="Groep 16"/>
          <p:cNvGrpSpPr/>
          <p:nvPr/>
        </p:nvGrpSpPr>
        <p:grpSpPr>
          <a:xfrm>
            <a:off x="450230" y="3506873"/>
            <a:ext cx="9884563" cy="1588962"/>
            <a:chOff x="450230" y="3506873"/>
            <a:chExt cx="9884563" cy="1588962"/>
          </a:xfrm>
        </p:grpSpPr>
        <p:sp>
          <p:nvSpPr>
            <p:cNvPr id="9" name="Rechthoek 8"/>
            <p:cNvSpPr/>
            <p:nvPr/>
          </p:nvSpPr>
          <p:spPr>
            <a:xfrm>
              <a:off x="2188363" y="3633709"/>
              <a:ext cx="8146430" cy="1323439"/>
            </a:xfrm>
            <a:prstGeom prst="rect">
              <a:avLst/>
            </a:prstGeom>
          </p:spPr>
          <p:txBody>
            <a:bodyPr wrap="square">
              <a:spAutoFit/>
            </a:bodyPr>
            <a:lstStyle/>
            <a:p>
              <a:pPr lvl="0"/>
              <a:r>
                <a:rPr lang="en-GB" sz="2000" b="1" dirty="0">
                  <a:solidFill>
                    <a:srgbClr val="7030A0"/>
                  </a:solidFill>
                  <a:latin typeface="Calibri Light" panose="020F0302020204030204"/>
                </a:rPr>
                <a:t>Casters and brakes are often damaged </a:t>
              </a:r>
              <a:r>
                <a:rPr lang="en-GB" sz="2000" dirty="0">
                  <a:solidFill>
                    <a:srgbClr val="000000"/>
                  </a:solidFill>
                  <a:latin typeface="Calibri Light" panose="020F0302020204030204"/>
                </a:rPr>
                <a:t>and spares are difficult to find. But often the </a:t>
              </a:r>
              <a:r>
                <a:rPr lang="en-GB" sz="2000" dirty="0" smtClean="0">
                  <a:solidFill>
                    <a:srgbClr val="000000"/>
                  </a:solidFill>
                  <a:latin typeface="Calibri Light" panose="020F0302020204030204"/>
                </a:rPr>
                <a:t>incubators </a:t>
              </a:r>
              <a:r>
                <a:rPr lang="en-GB" sz="2000" dirty="0">
                  <a:solidFill>
                    <a:srgbClr val="000000"/>
                  </a:solidFill>
                  <a:latin typeface="Calibri Light" panose="020F0302020204030204"/>
                </a:rPr>
                <a:t>are not moved anyway and the casters are not needed. In this case it is a </a:t>
              </a:r>
              <a:r>
                <a:rPr lang="en-GB" sz="2000" dirty="0" smtClean="0">
                  <a:solidFill>
                    <a:srgbClr val="000000"/>
                  </a:solidFill>
                  <a:latin typeface="Calibri Light" panose="020F0302020204030204"/>
                </a:rPr>
                <a:t>good </a:t>
              </a:r>
              <a:r>
                <a:rPr lang="en-GB" sz="2000" dirty="0">
                  <a:solidFill>
                    <a:srgbClr val="000000"/>
                  </a:solidFill>
                  <a:latin typeface="Calibri Light" panose="020F0302020204030204"/>
                </a:rPr>
                <a:t>idea to remove them completely to ensure the incubator is standing stable.</a:t>
              </a:r>
              <a:endParaRPr lang="en-US" sz="2000" dirty="0"/>
            </a:p>
          </p:txBody>
        </p:sp>
        <p:pic>
          <p:nvPicPr>
            <p:cNvPr id="4" name="Afbeelding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230" y="3506873"/>
              <a:ext cx="1530792" cy="1588962"/>
            </a:xfrm>
            <a:prstGeom prst="rect">
              <a:avLst/>
            </a:prstGeom>
          </p:spPr>
        </p:pic>
        <p:sp>
          <p:nvSpPr>
            <p:cNvPr id="5" name="PIJL-LINKS 4"/>
            <p:cNvSpPr/>
            <p:nvPr/>
          </p:nvSpPr>
          <p:spPr>
            <a:xfrm>
              <a:off x="1832977" y="3789740"/>
              <a:ext cx="333436" cy="125736"/>
            </a:xfrm>
            <a:prstGeom prst="leftArrow">
              <a:avLst>
                <a:gd name="adj1" fmla="val 3079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ep 15"/>
          <p:cNvGrpSpPr/>
          <p:nvPr/>
        </p:nvGrpSpPr>
        <p:grpSpPr>
          <a:xfrm>
            <a:off x="412130" y="1752385"/>
            <a:ext cx="11297965" cy="1765389"/>
            <a:chOff x="412130" y="1752385"/>
            <a:chExt cx="11297965" cy="1765389"/>
          </a:xfrm>
        </p:grpSpPr>
        <p:sp>
          <p:nvSpPr>
            <p:cNvPr id="8" name="Rechthoek 7"/>
            <p:cNvSpPr/>
            <p:nvPr/>
          </p:nvSpPr>
          <p:spPr>
            <a:xfrm>
              <a:off x="412130" y="2462195"/>
              <a:ext cx="8618659" cy="1015663"/>
            </a:xfrm>
            <a:prstGeom prst="rect">
              <a:avLst/>
            </a:prstGeom>
          </p:spPr>
          <p:txBody>
            <a:bodyPr wrap="square">
              <a:spAutoFit/>
            </a:bodyPr>
            <a:lstStyle/>
            <a:p>
              <a:pPr lvl="0"/>
              <a:r>
                <a:rPr lang="en-GB" sz="2000" dirty="0" smtClean="0">
                  <a:solidFill>
                    <a:srgbClr val="000000"/>
                  </a:solidFill>
                  <a:latin typeface="Calibri Light" panose="020F0302020204030204"/>
                </a:rPr>
                <a:t>The </a:t>
              </a:r>
              <a:r>
                <a:rPr lang="en-GB" sz="2000" b="1" dirty="0">
                  <a:solidFill>
                    <a:srgbClr val="7030A0"/>
                  </a:solidFill>
                  <a:latin typeface="Calibri Light" panose="020F0302020204030204"/>
                </a:rPr>
                <a:t>sleeves of the ports are often torn, filthy or </a:t>
              </a:r>
              <a:r>
                <a:rPr lang="en-GB" sz="2000" b="1" dirty="0" smtClean="0">
                  <a:solidFill>
                    <a:srgbClr val="7030A0"/>
                  </a:solidFill>
                  <a:latin typeface="Calibri Light" panose="020F0302020204030204"/>
                </a:rPr>
                <a:t>missing</a:t>
              </a:r>
              <a:r>
                <a:rPr lang="en-GB" sz="2000" dirty="0" smtClean="0">
                  <a:solidFill>
                    <a:srgbClr val="000000"/>
                  </a:solidFill>
                  <a:latin typeface="Calibri Light" panose="020F0302020204030204"/>
                </a:rPr>
                <a:t>. You </a:t>
              </a:r>
              <a:r>
                <a:rPr lang="en-GB" sz="2000" dirty="0">
                  <a:solidFill>
                    <a:srgbClr val="000000"/>
                  </a:solidFill>
                  <a:latin typeface="Calibri Light" panose="020F0302020204030204"/>
                </a:rPr>
                <a:t>can find the material </a:t>
              </a:r>
              <a:r>
                <a:rPr lang="en-GB" sz="2000" dirty="0" smtClean="0">
                  <a:solidFill>
                    <a:srgbClr val="000000"/>
                  </a:solidFill>
                  <a:latin typeface="Calibri Light" panose="020F0302020204030204"/>
                </a:rPr>
                <a:t>for replacement </a:t>
              </a:r>
              <a:r>
                <a:rPr lang="en-GB" sz="2000" dirty="0">
                  <a:solidFill>
                    <a:srgbClr val="000000"/>
                  </a:solidFill>
                  <a:latin typeface="Calibri Light" panose="020F0302020204030204"/>
                </a:rPr>
                <a:t>easily in </a:t>
              </a:r>
              <a:r>
                <a:rPr lang="en-GB" sz="2000" dirty="0" smtClean="0">
                  <a:solidFill>
                    <a:srgbClr val="000000"/>
                  </a:solidFill>
                  <a:latin typeface="Calibri Light" panose="020F0302020204030204"/>
                </a:rPr>
                <a:t>town</a:t>
              </a:r>
              <a:r>
                <a:rPr lang="en-GB" sz="2000" dirty="0">
                  <a:solidFill>
                    <a:srgbClr val="000000"/>
                  </a:solidFill>
                  <a:latin typeface="Calibri Light" panose="020F0302020204030204"/>
                </a:rPr>
                <a:t>.</a:t>
              </a:r>
            </a:p>
            <a:p>
              <a:pPr lvl="0"/>
              <a:r>
                <a:rPr lang="en-GB" sz="2000" dirty="0">
                  <a:solidFill>
                    <a:srgbClr val="000000"/>
                  </a:solidFill>
                  <a:latin typeface="Calibri Light" panose="020F0302020204030204"/>
                </a:rPr>
                <a:t>    </a:t>
              </a:r>
              <a:endParaRPr lang="en-US" sz="2000" dirty="0"/>
            </a:p>
          </p:txBody>
        </p:sp>
        <p:pic>
          <p:nvPicPr>
            <p:cNvPr id="10" name="Afbeelding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56695" y="1752385"/>
              <a:ext cx="2653400" cy="1765389"/>
            </a:xfrm>
            <a:prstGeom prst="rect">
              <a:avLst/>
            </a:prstGeom>
          </p:spPr>
        </p:pic>
        <p:sp>
          <p:nvSpPr>
            <p:cNvPr id="12" name="PIJL-RECHTS 11"/>
            <p:cNvSpPr/>
            <p:nvPr/>
          </p:nvSpPr>
          <p:spPr>
            <a:xfrm>
              <a:off x="8421189" y="2861721"/>
              <a:ext cx="609600" cy="870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2585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218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Preventive maintenance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Incubator</a:t>
            </a:r>
            <a:endParaRPr lang="en-GB" sz="2000" dirty="0"/>
          </a:p>
        </p:txBody>
      </p:sp>
      <p:sp>
        <p:nvSpPr>
          <p:cNvPr id="3" name="Rechthoek 2"/>
          <p:cNvSpPr/>
          <p:nvPr/>
        </p:nvSpPr>
        <p:spPr>
          <a:xfrm>
            <a:off x="476249" y="1431416"/>
            <a:ext cx="6864351" cy="707886"/>
          </a:xfrm>
          <a:prstGeom prst="rect">
            <a:avLst/>
          </a:prstGeom>
        </p:spPr>
        <p:txBody>
          <a:bodyPr wrap="square">
            <a:spAutoFit/>
          </a:bodyPr>
          <a:lstStyle/>
          <a:p>
            <a:r>
              <a:rPr lang="en-GB" sz="2000" b="1" dirty="0" smtClean="0">
                <a:solidFill>
                  <a:srgbClr val="7030A0"/>
                </a:solidFill>
                <a:latin typeface="+mj-lt"/>
              </a:rPr>
              <a:t>Cleaning: </a:t>
            </a:r>
            <a:r>
              <a:rPr lang="en-GB" sz="2000" dirty="0" smtClean="0">
                <a:latin typeface="+mj-lt"/>
              </a:rPr>
              <a:t>the </a:t>
            </a:r>
            <a:r>
              <a:rPr lang="en-GB" sz="2000" dirty="0">
                <a:latin typeface="+mj-lt"/>
              </a:rPr>
              <a:t>incubator has to be cleaned and disinfected </a:t>
            </a:r>
            <a:r>
              <a:rPr lang="en-GB" sz="2000" dirty="0" smtClean="0">
                <a:latin typeface="+mj-lt"/>
              </a:rPr>
              <a:t>thoroughly </a:t>
            </a:r>
            <a:r>
              <a:rPr lang="en-GB" sz="2000" b="1" dirty="0" smtClean="0">
                <a:solidFill>
                  <a:srgbClr val="7030A0"/>
                </a:solidFill>
                <a:latin typeface="+mj-lt"/>
              </a:rPr>
              <a:t>after </a:t>
            </a:r>
            <a:r>
              <a:rPr lang="en-GB" sz="2000" b="1" dirty="0">
                <a:solidFill>
                  <a:srgbClr val="7030A0"/>
                </a:solidFill>
                <a:latin typeface="+mj-lt"/>
              </a:rPr>
              <a:t>each change of </a:t>
            </a:r>
            <a:r>
              <a:rPr lang="en-GB" sz="2000" b="1" dirty="0" smtClean="0">
                <a:solidFill>
                  <a:srgbClr val="7030A0"/>
                </a:solidFill>
                <a:latin typeface="+mj-lt"/>
              </a:rPr>
              <a:t>baby </a:t>
            </a:r>
            <a:r>
              <a:rPr lang="en-GB" sz="2000" dirty="0" smtClean="0">
                <a:latin typeface="+mj-lt"/>
              </a:rPr>
              <a:t>and </a:t>
            </a:r>
            <a:r>
              <a:rPr lang="en-GB" sz="2000" b="1" dirty="0" smtClean="0">
                <a:solidFill>
                  <a:srgbClr val="7030A0"/>
                </a:solidFill>
                <a:latin typeface="+mj-lt"/>
              </a:rPr>
              <a:t>at </a:t>
            </a:r>
            <a:r>
              <a:rPr lang="en-GB" sz="2000" b="1" dirty="0">
                <a:solidFill>
                  <a:srgbClr val="7030A0"/>
                </a:solidFill>
                <a:latin typeface="+mj-lt"/>
              </a:rPr>
              <a:t>least once </a:t>
            </a:r>
            <a:r>
              <a:rPr lang="en-GB" sz="2000" b="1" dirty="0" smtClean="0">
                <a:solidFill>
                  <a:srgbClr val="7030A0"/>
                </a:solidFill>
                <a:latin typeface="+mj-lt"/>
              </a:rPr>
              <a:t>per </a:t>
            </a:r>
            <a:r>
              <a:rPr lang="en-GB" sz="2000" b="1" dirty="0">
                <a:solidFill>
                  <a:srgbClr val="7030A0"/>
                </a:solidFill>
                <a:latin typeface="+mj-lt"/>
              </a:rPr>
              <a:t>week</a:t>
            </a:r>
            <a:r>
              <a:rPr lang="en-GB" sz="2000" dirty="0" smtClean="0">
                <a:latin typeface="+mj-lt"/>
              </a:rPr>
              <a:t>.</a:t>
            </a:r>
            <a:endParaRPr lang="en-GB" sz="2000" dirty="0">
              <a:latin typeface="+mj-lt"/>
            </a:endParaRPr>
          </a:p>
        </p:txBody>
      </p:sp>
      <p:sp>
        <p:nvSpPr>
          <p:cNvPr id="4" name="Rechthoek 3"/>
          <p:cNvSpPr/>
          <p:nvPr/>
        </p:nvSpPr>
        <p:spPr>
          <a:xfrm>
            <a:off x="501649" y="4788557"/>
            <a:ext cx="10674351" cy="861774"/>
          </a:xfrm>
          <a:prstGeom prst="rect">
            <a:avLst/>
          </a:prstGeom>
        </p:spPr>
        <p:txBody>
          <a:bodyPr wrap="square">
            <a:spAutoFit/>
          </a:bodyPr>
          <a:lstStyle/>
          <a:p>
            <a:pPr lvl="0"/>
            <a:r>
              <a:rPr lang="en-GB" sz="2000" dirty="0">
                <a:solidFill>
                  <a:srgbClr val="000000"/>
                </a:solidFill>
                <a:latin typeface="Calibri Light" panose="020F0302020204030204"/>
              </a:rPr>
              <a:t>The </a:t>
            </a:r>
            <a:r>
              <a:rPr lang="en-GB" sz="2000" b="1" dirty="0">
                <a:solidFill>
                  <a:srgbClr val="7030A0"/>
                </a:solidFill>
                <a:latin typeface="Calibri Light" panose="020F0302020204030204"/>
              </a:rPr>
              <a:t>humidifier reservoir </a:t>
            </a:r>
            <a:r>
              <a:rPr lang="en-GB" sz="2000" dirty="0">
                <a:solidFill>
                  <a:srgbClr val="000000"/>
                </a:solidFill>
                <a:latin typeface="Calibri Light" panose="020F0302020204030204"/>
              </a:rPr>
              <a:t>has to be cleaned and the </a:t>
            </a:r>
            <a:r>
              <a:rPr lang="en-GB" sz="2000" b="1" dirty="0">
                <a:solidFill>
                  <a:srgbClr val="7030A0"/>
                </a:solidFill>
                <a:latin typeface="Calibri Light" panose="020F0302020204030204"/>
              </a:rPr>
              <a:t>water changed every day</a:t>
            </a:r>
            <a:r>
              <a:rPr lang="en-GB" sz="2000" dirty="0" smtClean="0">
                <a:solidFill>
                  <a:srgbClr val="000000"/>
                </a:solidFill>
                <a:latin typeface="Calibri Light" panose="020F0302020204030204"/>
              </a:rPr>
              <a:t>.</a:t>
            </a:r>
          </a:p>
          <a:p>
            <a:pPr lvl="0"/>
            <a:endParaRPr lang="en-GB" sz="1000" dirty="0">
              <a:solidFill>
                <a:srgbClr val="000000"/>
              </a:solidFill>
              <a:latin typeface="Calibri Light" panose="020F0302020204030204"/>
            </a:endParaRPr>
          </a:p>
          <a:p>
            <a:pPr lvl="0"/>
            <a:r>
              <a:rPr lang="en-GB" sz="2000" dirty="0">
                <a:solidFill>
                  <a:srgbClr val="000000"/>
                </a:solidFill>
                <a:latin typeface="Calibri Light" panose="020F0302020204030204"/>
              </a:rPr>
              <a:t>The </a:t>
            </a:r>
            <a:r>
              <a:rPr lang="en-GB" sz="2000" b="1" dirty="0">
                <a:solidFill>
                  <a:srgbClr val="7030A0"/>
                </a:solidFill>
                <a:latin typeface="Calibri Light" panose="020F0302020204030204"/>
              </a:rPr>
              <a:t>air inlet filter </a:t>
            </a:r>
            <a:r>
              <a:rPr lang="en-GB" sz="2000" dirty="0">
                <a:solidFill>
                  <a:srgbClr val="000000"/>
                </a:solidFill>
                <a:latin typeface="Calibri Light" panose="020F0302020204030204"/>
              </a:rPr>
              <a:t>should be changed or washed according to the user manual or every 3 months.</a:t>
            </a:r>
          </a:p>
        </p:txBody>
      </p:sp>
      <p:sp>
        <p:nvSpPr>
          <p:cNvPr id="5" name="Rechthoek 4"/>
          <p:cNvSpPr/>
          <p:nvPr/>
        </p:nvSpPr>
        <p:spPr>
          <a:xfrm>
            <a:off x="501649" y="2436569"/>
            <a:ext cx="7321551" cy="1631216"/>
          </a:xfrm>
          <a:prstGeom prst="rect">
            <a:avLst/>
          </a:prstGeom>
        </p:spPr>
        <p:txBody>
          <a:bodyPr wrap="square">
            <a:spAutoFit/>
          </a:bodyPr>
          <a:lstStyle/>
          <a:p>
            <a:pPr lvl="0"/>
            <a:r>
              <a:rPr lang="en-GB" sz="2000" dirty="0">
                <a:solidFill>
                  <a:srgbClr val="000000"/>
                </a:solidFill>
                <a:latin typeface="Calibri Light" panose="020F0302020204030204"/>
              </a:rPr>
              <a:t>During cleaning, all components have to be removed and cleaned with hot soap water to which an </a:t>
            </a:r>
            <a:r>
              <a:rPr lang="en-GB" sz="2000" b="1" dirty="0">
                <a:solidFill>
                  <a:srgbClr val="7030A0"/>
                </a:solidFill>
                <a:latin typeface="Calibri Light" panose="020F0302020204030204"/>
              </a:rPr>
              <a:t>antiseptic</a:t>
            </a:r>
            <a:r>
              <a:rPr lang="en-GB" sz="2000" dirty="0">
                <a:solidFill>
                  <a:srgbClr val="000000"/>
                </a:solidFill>
                <a:latin typeface="Calibri Light" panose="020F0302020204030204"/>
              </a:rPr>
              <a:t> is added. Then the components and the cabinet have to be dried and ventilated before they can be reused. The disinfection products which can be used or should not be used are noted in the </a:t>
            </a:r>
            <a:r>
              <a:rPr lang="en-GB" sz="2000" b="1" dirty="0">
                <a:solidFill>
                  <a:srgbClr val="7030A0"/>
                </a:solidFill>
                <a:latin typeface="Calibri Light" panose="020F0302020204030204"/>
              </a:rPr>
              <a:t>user manual</a:t>
            </a:r>
            <a:r>
              <a:rPr lang="en-GB" sz="2000" dirty="0">
                <a:solidFill>
                  <a:srgbClr val="000000"/>
                </a:solidFill>
                <a:latin typeface="Calibri Light" panose="020F0302020204030204"/>
              </a:rPr>
              <a:t>.</a:t>
            </a:r>
          </a:p>
        </p:txBody>
      </p:sp>
      <p:pic>
        <p:nvPicPr>
          <p:cNvPr id="8" name="Afbeelding 7"/>
          <p:cNvPicPr>
            <a:picLocks noChangeAspect="1"/>
          </p:cNvPicPr>
          <p:nvPr/>
        </p:nvPicPr>
        <p:blipFill>
          <a:blip r:embed="rId2"/>
          <a:stretch>
            <a:fillRect/>
          </a:stretch>
        </p:blipFill>
        <p:spPr>
          <a:xfrm>
            <a:off x="8305801" y="1511578"/>
            <a:ext cx="3200399" cy="2712202"/>
          </a:xfrm>
          <a:prstGeom prst="rect">
            <a:avLst/>
          </a:prstGeom>
        </p:spPr>
      </p:pic>
    </p:spTree>
    <p:extLst>
      <p:ext uri="{BB962C8B-B14F-4D97-AF65-F5344CB8AC3E}">
        <p14:creationId xmlns:p14="http://schemas.microsoft.com/office/powerpoint/2010/main" val="1034454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218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Preventive maintenance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Incubator</a:t>
            </a:r>
            <a:endParaRPr lang="en-GB" sz="2000" dirty="0"/>
          </a:p>
        </p:txBody>
      </p:sp>
      <p:sp>
        <p:nvSpPr>
          <p:cNvPr id="4" name="Rechthoek 3"/>
          <p:cNvSpPr/>
          <p:nvPr/>
        </p:nvSpPr>
        <p:spPr>
          <a:xfrm>
            <a:off x="368220" y="1482014"/>
            <a:ext cx="10443713" cy="1015663"/>
          </a:xfrm>
          <a:prstGeom prst="rect">
            <a:avLst/>
          </a:prstGeom>
        </p:spPr>
        <p:txBody>
          <a:bodyPr wrap="square">
            <a:spAutoFit/>
          </a:bodyPr>
          <a:lstStyle/>
          <a:p>
            <a:r>
              <a:rPr lang="en-GB" sz="2000" dirty="0" smtClean="0">
                <a:latin typeface="+mj-lt"/>
              </a:rPr>
              <a:t>Start </a:t>
            </a:r>
            <a:r>
              <a:rPr lang="en-GB" sz="2000" dirty="0">
                <a:latin typeface="+mj-lt"/>
              </a:rPr>
              <a:t>the maintenance with a </a:t>
            </a:r>
            <a:r>
              <a:rPr lang="en-GB" sz="2000" b="1" dirty="0">
                <a:solidFill>
                  <a:srgbClr val="7030A0"/>
                </a:solidFill>
                <a:latin typeface="+mj-lt"/>
              </a:rPr>
              <a:t>visual check</a:t>
            </a:r>
            <a:r>
              <a:rPr lang="en-GB" sz="2000" dirty="0">
                <a:latin typeface="+mj-lt"/>
              </a:rPr>
              <a:t>. Ensure that the hood is free of cracks and the hinges move smoothly and all switches and knobs are OK. Check all probes, cables, and tubes for cracks and the port sleeves for tears. Check or replace also the </a:t>
            </a:r>
            <a:r>
              <a:rPr lang="en-GB" sz="2000" b="1" dirty="0">
                <a:solidFill>
                  <a:srgbClr val="7030A0"/>
                </a:solidFill>
                <a:latin typeface="+mj-lt"/>
              </a:rPr>
              <a:t>alarm battery</a:t>
            </a:r>
            <a:r>
              <a:rPr lang="en-GB" sz="2000" dirty="0">
                <a:latin typeface="+mj-lt"/>
              </a:rPr>
              <a:t>, if there is one</a:t>
            </a:r>
            <a:r>
              <a:rPr lang="en-GB" sz="2000" dirty="0" smtClean="0">
                <a:latin typeface="+mj-lt"/>
              </a:rPr>
              <a:t>.</a:t>
            </a:r>
          </a:p>
        </p:txBody>
      </p:sp>
      <p:sp>
        <p:nvSpPr>
          <p:cNvPr id="3" name="Rechthoek 2"/>
          <p:cNvSpPr/>
          <p:nvPr/>
        </p:nvSpPr>
        <p:spPr>
          <a:xfrm>
            <a:off x="368220" y="2842982"/>
            <a:ext cx="11518980" cy="3500958"/>
          </a:xfrm>
          <a:prstGeom prst="rect">
            <a:avLst/>
          </a:prstGeom>
        </p:spPr>
        <p:txBody>
          <a:bodyPr wrap="square">
            <a:spAutoFit/>
          </a:bodyPr>
          <a:lstStyle/>
          <a:p>
            <a:pPr lvl="0"/>
            <a:r>
              <a:rPr lang="en-GB" sz="2000" dirty="0">
                <a:solidFill>
                  <a:srgbClr val="000000"/>
                </a:solidFill>
                <a:latin typeface="Calibri Light" panose="020F0302020204030204"/>
              </a:rPr>
              <a:t>Continue with a test run with a </a:t>
            </a:r>
            <a:r>
              <a:rPr lang="en-GB" sz="2000" b="1" dirty="0">
                <a:solidFill>
                  <a:srgbClr val="7030A0"/>
                </a:solidFill>
                <a:latin typeface="Calibri Light" panose="020F0302020204030204"/>
              </a:rPr>
              <a:t>function test </a:t>
            </a:r>
            <a:r>
              <a:rPr lang="en-GB" sz="2000" dirty="0">
                <a:solidFill>
                  <a:srgbClr val="000000"/>
                </a:solidFill>
                <a:latin typeface="Calibri Light" panose="020F0302020204030204"/>
              </a:rPr>
              <a:t>and a </a:t>
            </a:r>
            <a:r>
              <a:rPr lang="en-GB" sz="2000" b="1" dirty="0">
                <a:solidFill>
                  <a:srgbClr val="7030A0"/>
                </a:solidFill>
                <a:latin typeface="Calibri Light" panose="020F0302020204030204"/>
              </a:rPr>
              <a:t>temperature check </a:t>
            </a:r>
            <a:r>
              <a:rPr lang="en-GB" sz="2000" dirty="0">
                <a:solidFill>
                  <a:srgbClr val="000000"/>
                </a:solidFill>
                <a:latin typeface="Calibri Light" panose="020F0302020204030204"/>
              </a:rPr>
              <a:t>and a </a:t>
            </a:r>
            <a:r>
              <a:rPr lang="en-GB" sz="2000" b="1" dirty="0">
                <a:solidFill>
                  <a:srgbClr val="7030A0"/>
                </a:solidFill>
                <a:latin typeface="Calibri Light" panose="020F0302020204030204"/>
              </a:rPr>
              <a:t>calibration</a:t>
            </a:r>
            <a:r>
              <a:rPr lang="en-GB" sz="2000" dirty="0">
                <a:solidFill>
                  <a:srgbClr val="000000"/>
                </a:solidFill>
                <a:latin typeface="Calibri Light" panose="020F0302020204030204"/>
              </a:rPr>
              <a:t> if needed. The temperature check and the calibration procedure are described in the service manual. </a:t>
            </a:r>
            <a:endParaRPr lang="en-GB" sz="2000" dirty="0" smtClean="0">
              <a:solidFill>
                <a:srgbClr val="000000"/>
              </a:solidFill>
              <a:latin typeface="Calibri Light" panose="020F0302020204030204"/>
            </a:endParaRPr>
          </a:p>
          <a:p>
            <a:pPr lvl="0"/>
            <a:endParaRPr lang="en-GB" sz="1050" dirty="0">
              <a:solidFill>
                <a:srgbClr val="000000"/>
              </a:solidFill>
              <a:latin typeface="Calibri Light" panose="020F0302020204030204"/>
            </a:endParaRPr>
          </a:p>
          <a:p>
            <a:pPr lvl="0"/>
            <a:r>
              <a:rPr lang="en-GB" sz="2000" dirty="0">
                <a:solidFill>
                  <a:srgbClr val="000000"/>
                </a:solidFill>
                <a:latin typeface="Calibri Light" panose="020F0302020204030204"/>
              </a:rPr>
              <a:t>When the service manual is not present, a </a:t>
            </a:r>
            <a:r>
              <a:rPr lang="en-GB" sz="2000" b="1" dirty="0">
                <a:solidFill>
                  <a:srgbClr val="7030A0"/>
                </a:solidFill>
                <a:latin typeface="Calibri Light" panose="020F0302020204030204"/>
              </a:rPr>
              <a:t>typical temperature </a:t>
            </a:r>
            <a:r>
              <a:rPr lang="en-GB" sz="2000" dirty="0">
                <a:solidFill>
                  <a:srgbClr val="000000"/>
                </a:solidFill>
                <a:latin typeface="Calibri Light" panose="020F0302020204030204"/>
              </a:rPr>
              <a:t>check can be performed as follows</a:t>
            </a:r>
            <a:r>
              <a:rPr lang="en-GB" sz="2000" dirty="0" smtClean="0">
                <a:solidFill>
                  <a:srgbClr val="000000"/>
                </a:solidFill>
                <a:latin typeface="Calibri Light" panose="020F0302020204030204"/>
              </a:rPr>
              <a:t>:</a:t>
            </a:r>
            <a:endParaRPr lang="en-GB" sz="2000" dirty="0">
              <a:solidFill>
                <a:srgbClr val="000000"/>
              </a:solidFill>
              <a:latin typeface="Calibri Light" panose="020F0302020204030204"/>
            </a:endParaRPr>
          </a:p>
          <a:p>
            <a:pPr marL="742950" lvl="1" indent="-285750">
              <a:buFont typeface="Arial" panose="020B0604020202020204" pitchFamily="34" charset="0"/>
              <a:buChar char="•"/>
            </a:pPr>
            <a:r>
              <a:rPr lang="en-GB" sz="2000" dirty="0" smtClean="0">
                <a:solidFill>
                  <a:srgbClr val="000000"/>
                </a:solidFill>
                <a:latin typeface="Calibri Light" panose="020F0302020204030204"/>
              </a:rPr>
              <a:t>Use </a:t>
            </a:r>
            <a:r>
              <a:rPr lang="en-GB" sz="2000" dirty="0">
                <a:solidFill>
                  <a:srgbClr val="000000"/>
                </a:solidFill>
                <a:latin typeface="Calibri Light" panose="020F0302020204030204"/>
              </a:rPr>
              <a:t>a reference thermometer with an accuracy of 0.5° or better and place it in the centre of the </a:t>
            </a:r>
            <a:r>
              <a:rPr lang="en-GB" sz="2000" dirty="0" smtClean="0">
                <a:solidFill>
                  <a:srgbClr val="000000"/>
                </a:solidFill>
                <a:latin typeface="Calibri Light" panose="020F0302020204030204"/>
              </a:rPr>
              <a:t>mattress.</a:t>
            </a:r>
          </a:p>
          <a:p>
            <a:pPr marL="742950" lvl="1" indent="-285750">
              <a:buFont typeface="Arial" panose="020B0604020202020204" pitchFamily="34" charset="0"/>
              <a:buChar char="•"/>
            </a:pPr>
            <a:r>
              <a:rPr lang="en-GB" sz="2000" dirty="0" smtClean="0">
                <a:solidFill>
                  <a:srgbClr val="000000"/>
                </a:solidFill>
                <a:latin typeface="Calibri Light" panose="020F0302020204030204"/>
              </a:rPr>
              <a:t>Set </a:t>
            </a:r>
            <a:r>
              <a:rPr lang="en-GB" sz="2000" dirty="0">
                <a:solidFill>
                  <a:srgbClr val="000000"/>
                </a:solidFill>
                <a:latin typeface="Calibri Light" panose="020F0302020204030204"/>
              </a:rPr>
              <a:t>the temperature to 36°C, wait at least 30 min and then check the temperature for 6 hours. The </a:t>
            </a:r>
            <a:r>
              <a:rPr lang="en-GB" sz="2000" dirty="0" smtClean="0">
                <a:solidFill>
                  <a:srgbClr val="000000"/>
                </a:solidFill>
                <a:latin typeface="Calibri Light" panose="020F0302020204030204"/>
              </a:rPr>
              <a:t>temperatures </a:t>
            </a:r>
            <a:r>
              <a:rPr lang="en-GB" sz="2000" dirty="0">
                <a:solidFill>
                  <a:srgbClr val="000000"/>
                </a:solidFill>
                <a:latin typeface="Calibri Light" panose="020F0302020204030204"/>
              </a:rPr>
              <a:t>should not differ more than 1°.</a:t>
            </a:r>
          </a:p>
          <a:p>
            <a:pPr lvl="0"/>
            <a:endParaRPr lang="en-GB" sz="1100" dirty="0">
              <a:solidFill>
                <a:srgbClr val="000000"/>
              </a:solidFill>
              <a:latin typeface="Calibri Light" panose="020F0302020204030204"/>
            </a:endParaRPr>
          </a:p>
          <a:p>
            <a:pPr lvl="0"/>
            <a:r>
              <a:rPr lang="en-GB" sz="2000" dirty="0">
                <a:solidFill>
                  <a:srgbClr val="000000"/>
                </a:solidFill>
                <a:latin typeface="Calibri Light" panose="020F0302020204030204"/>
              </a:rPr>
              <a:t>When the temperature differs more, </a:t>
            </a:r>
            <a:r>
              <a:rPr lang="en-GB" sz="2000" b="1" dirty="0">
                <a:solidFill>
                  <a:srgbClr val="7030A0"/>
                </a:solidFill>
                <a:latin typeface="Calibri Light" panose="020F0302020204030204"/>
              </a:rPr>
              <a:t>the control unit has to be calibrated</a:t>
            </a:r>
            <a:r>
              <a:rPr lang="en-GB" sz="2000" dirty="0">
                <a:solidFill>
                  <a:srgbClr val="000000"/>
                </a:solidFill>
                <a:latin typeface="Calibri Light" panose="020F0302020204030204"/>
              </a:rPr>
              <a:t>. In electronic controls there is always is a trim-pot for doing the adjustments. Mechanical thermostats usually do not have a calibration point. But here the knob or the pointer can be twisted. </a:t>
            </a:r>
          </a:p>
        </p:txBody>
      </p:sp>
    </p:spTree>
    <p:extLst>
      <p:ext uri="{BB962C8B-B14F-4D97-AF65-F5344CB8AC3E}">
        <p14:creationId xmlns:p14="http://schemas.microsoft.com/office/powerpoint/2010/main" val="278246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218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Preventive maintenance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Incubator</a:t>
            </a:r>
            <a:endParaRPr lang="en-GB" sz="2000" dirty="0"/>
          </a:p>
        </p:txBody>
      </p:sp>
      <p:sp>
        <p:nvSpPr>
          <p:cNvPr id="5" name="Rechthoek 4"/>
          <p:cNvSpPr/>
          <p:nvPr/>
        </p:nvSpPr>
        <p:spPr>
          <a:xfrm>
            <a:off x="412130" y="1464272"/>
            <a:ext cx="8371418" cy="1015663"/>
          </a:xfrm>
          <a:prstGeom prst="rect">
            <a:avLst/>
          </a:prstGeom>
        </p:spPr>
        <p:txBody>
          <a:bodyPr wrap="square">
            <a:spAutoFit/>
          </a:bodyPr>
          <a:lstStyle/>
          <a:p>
            <a:pPr lvl="0"/>
            <a:r>
              <a:rPr lang="en-GB" sz="2000" dirty="0">
                <a:solidFill>
                  <a:srgbClr val="000000"/>
                </a:solidFill>
                <a:latin typeface="Calibri Light" panose="020F0302020204030204"/>
              </a:rPr>
              <a:t>The </a:t>
            </a:r>
            <a:r>
              <a:rPr lang="en-GB" sz="2000" b="1" dirty="0">
                <a:solidFill>
                  <a:srgbClr val="7030A0"/>
                </a:solidFill>
                <a:latin typeface="Calibri Light" panose="020F0302020204030204"/>
              </a:rPr>
              <a:t>safety thermostat </a:t>
            </a:r>
            <a:r>
              <a:rPr lang="en-GB" sz="2000" dirty="0">
                <a:solidFill>
                  <a:srgbClr val="000000"/>
                </a:solidFill>
                <a:latin typeface="Calibri Light" panose="020F0302020204030204"/>
              </a:rPr>
              <a:t>or over-temperature cut-off can be tested by bypassing the main thermostat. T</a:t>
            </a:r>
            <a:r>
              <a:rPr lang="en-GB" sz="2000" dirty="0" smtClean="0">
                <a:solidFill>
                  <a:srgbClr val="000000"/>
                </a:solidFill>
                <a:latin typeface="Calibri Light" panose="020F0302020204030204"/>
              </a:rPr>
              <a:t>hen </a:t>
            </a:r>
            <a:r>
              <a:rPr lang="en-GB" sz="2000" dirty="0">
                <a:solidFill>
                  <a:srgbClr val="000000"/>
                </a:solidFill>
                <a:latin typeface="Calibri Light" panose="020F0302020204030204"/>
              </a:rPr>
              <a:t>the temperature will rise above </a:t>
            </a:r>
            <a:r>
              <a:rPr lang="en-GB" sz="2000" dirty="0" smtClean="0">
                <a:solidFill>
                  <a:srgbClr val="000000"/>
                </a:solidFill>
                <a:latin typeface="Calibri Light" panose="020F0302020204030204"/>
              </a:rPr>
              <a:t>40°C and an </a:t>
            </a:r>
            <a:r>
              <a:rPr lang="en-GB" sz="2000" dirty="0">
                <a:solidFill>
                  <a:srgbClr val="000000"/>
                </a:solidFill>
                <a:latin typeface="Calibri Light" panose="020F0302020204030204"/>
              </a:rPr>
              <a:t>alarm should be given and the safety function </a:t>
            </a:r>
            <a:r>
              <a:rPr lang="en-GB" sz="2000" dirty="0" smtClean="0">
                <a:solidFill>
                  <a:srgbClr val="000000"/>
                </a:solidFill>
                <a:latin typeface="Calibri Light" panose="020F0302020204030204"/>
              </a:rPr>
              <a:t>must switch </a:t>
            </a:r>
            <a:r>
              <a:rPr lang="en-GB" sz="2000" dirty="0">
                <a:solidFill>
                  <a:srgbClr val="000000"/>
                </a:solidFill>
                <a:latin typeface="Calibri Light" panose="020F0302020204030204"/>
              </a:rPr>
              <a:t>off the heater. </a:t>
            </a:r>
            <a:endParaRPr lang="en-GB" sz="2000" dirty="0" smtClean="0">
              <a:solidFill>
                <a:srgbClr val="000000"/>
              </a:solidFill>
              <a:latin typeface="Calibri Light" panose="020F0302020204030204"/>
            </a:endParaRPr>
          </a:p>
        </p:txBody>
      </p:sp>
      <p:sp>
        <p:nvSpPr>
          <p:cNvPr id="6" name="Rechthoek 5"/>
          <p:cNvSpPr/>
          <p:nvPr/>
        </p:nvSpPr>
        <p:spPr>
          <a:xfrm>
            <a:off x="388019" y="4853957"/>
            <a:ext cx="11094070" cy="1323439"/>
          </a:xfrm>
          <a:prstGeom prst="rect">
            <a:avLst/>
          </a:prstGeom>
        </p:spPr>
        <p:txBody>
          <a:bodyPr wrap="square">
            <a:spAutoFit/>
          </a:bodyPr>
          <a:lstStyle/>
          <a:p>
            <a:pPr lvl="0"/>
            <a:r>
              <a:rPr lang="en-GB" sz="2000" dirty="0" smtClean="0">
                <a:solidFill>
                  <a:srgbClr val="000000"/>
                </a:solidFill>
                <a:latin typeface="Calibri Light" panose="020F0302020204030204"/>
              </a:rPr>
              <a:t>An </a:t>
            </a:r>
            <a:r>
              <a:rPr lang="en-GB" sz="2000" dirty="0">
                <a:solidFill>
                  <a:srgbClr val="000000"/>
                </a:solidFill>
                <a:latin typeface="Calibri Light" panose="020F0302020204030204"/>
              </a:rPr>
              <a:t>important task during the maintenance is the thorough </a:t>
            </a:r>
            <a:r>
              <a:rPr lang="en-GB" sz="2000" b="1" dirty="0">
                <a:solidFill>
                  <a:srgbClr val="7030A0"/>
                </a:solidFill>
                <a:latin typeface="Calibri Light" panose="020F0302020204030204"/>
              </a:rPr>
              <a:t>cleaning of the technology compartment </a:t>
            </a:r>
            <a:r>
              <a:rPr lang="en-GB" sz="2000" dirty="0">
                <a:solidFill>
                  <a:srgbClr val="000000"/>
                </a:solidFill>
                <a:latin typeface="Calibri Light" panose="020F0302020204030204"/>
              </a:rPr>
              <a:t>under the cabinet</a:t>
            </a:r>
            <a:r>
              <a:rPr lang="en-GB" sz="2000" dirty="0" smtClean="0">
                <a:solidFill>
                  <a:srgbClr val="000000"/>
                </a:solidFill>
                <a:latin typeface="Calibri Light" panose="020F0302020204030204"/>
              </a:rPr>
              <a:t>. A </a:t>
            </a:r>
            <a:r>
              <a:rPr lang="en-GB" sz="2000" b="1" dirty="0">
                <a:solidFill>
                  <a:srgbClr val="7030A0"/>
                </a:solidFill>
                <a:latin typeface="Calibri Light" panose="020F0302020204030204"/>
              </a:rPr>
              <a:t>vacuum cleaner </a:t>
            </a:r>
            <a:r>
              <a:rPr lang="en-GB" sz="2000" dirty="0" smtClean="0">
                <a:solidFill>
                  <a:srgbClr val="000000"/>
                </a:solidFill>
                <a:latin typeface="Calibri Light" panose="020F0302020204030204"/>
              </a:rPr>
              <a:t>is useful to </a:t>
            </a:r>
            <a:r>
              <a:rPr lang="en-GB" sz="2000" dirty="0">
                <a:solidFill>
                  <a:srgbClr val="000000"/>
                </a:solidFill>
                <a:latin typeface="Calibri Light" panose="020F0302020204030204"/>
              </a:rPr>
              <a:t>clean the inside of the incubator but </a:t>
            </a:r>
            <a:r>
              <a:rPr lang="en-GB" sz="2000" dirty="0" smtClean="0">
                <a:solidFill>
                  <a:srgbClr val="000000"/>
                </a:solidFill>
                <a:latin typeface="Calibri Light" panose="020F0302020204030204"/>
              </a:rPr>
              <a:t>a </a:t>
            </a:r>
            <a:r>
              <a:rPr lang="en-GB" sz="2000" b="1" dirty="0">
                <a:solidFill>
                  <a:srgbClr val="7030A0"/>
                </a:solidFill>
                <a:latin typeface="Calibri Light" panose="020F0302020204030204"/>
              </a:rPr>
              <a:t>brush</a:t>
            </a:r>
            <a:r>
              <a:rPr lang="en-GB" sz="2000" dirty="0">
                <a:solidFill>
                  <a:srgbClr val="000000"/>
                </a:solidFill>
                <a:latin typeface="Calibri Light" panose="020F0302020204030204"/>
              </a:rPr>
              <a:t> will also do. Plastic parts and everything that is water resistant should be washed with </a:t>
            </a:r>
            <a:r>
              <a:rPr lang="en-GB" sz="2000" b="1" dirty="0">
                <a:solidFill>
                  <a:srgbClr val="7030A0"/>
                </a:solidFill>
                <a:latin typeface="Calibri Light" panose="020F0302020204030204"/>
              </a:rPr>
              <a:t>hot soap water added with antiseptic</a:t>
            </a:r>
            <a:r>
              <a:rPr lang="en-GB" sz="2000" dirty="0">
                <a:solidFill>
                  <a:srgbClr val="000000"/>
                </a:solidFill>
                <a:latin typeface="Calibri Light" panose="020F0302020204030204"/>
              </a:rPr>
              <a:t>. Do not forget the </a:t>
            </a:r>
            <a:r>
              <a:rPr lang="en-GB" sz="2000" b="1" dirty="0">
                <a:solidFill>
                  <a:srgbClr val="7030A0"/>
                </a:solidFill>
                <a:latin typeface="Calibri Light" panose="020F0302020204030204"/>
              </a:rPr>
              <a:t>air inlet filter</a:t>
            </a:r>
            <a:r>
              <a:rPr lang="en-GB" sz="2000" dirty="0" smtClean="0">
                <a:solidFill>
                  <a:srgbClr val="000000"/>
                </a:solidFill>
                <a:latin typeface="Calibri Light" panose="020F0302020204030204"/>
              </a:rPr>
              <a:t>.</a:t>
            </a:r>
            <a:endParaRPr lang="en-GB" sz="2000" dirty="0">
              <a:solidFill>
                <a:srgbClr val="000000"/>
              </a:solidFill>
              <a:latin typeface="Calibri Light" panose="020F0302020204030204"/>
            </a:endParaRPr>
          </a:p>
        </p:txBody>
      </p:sp>
      <p:grpSp>
        <p:nvGrpSpPr>
          <p:cNvPr id="13" name="Groep 12"/>
          <p:cNvGrpSpPr/>
          <p:nvPr/>
        </p:nvGrpSpPr>
        <p:grpSpPr>
          <a:xfrm>
            <a:off x="412130" y="3468856"/>
            <a:ext cx="10666503" cy="1242601"/>
            <a:chOff x="412130" y="3468856"/>
            <a:chExt cx="10666503" cy="1242601"/>
          </a:xfrm>
        </p:grpSpPr>
        <p:sp>
          <p:nvSpPr>
            <p:cNvPr id="8" name="Rechthoek 7"/>
            <p:cNvSpPr/>
            <p:nvPr/>
          </p:nvSpPr>
          <p:spPr>
            <a:xfrm>
              <a:off x="412130" y="3835892"/>
              <a:ext cx="8870447" cy="707886"/>
            </a:xfrm>
            <a:prstGeom prst="rect">
              <a:avLst/>
            </a:prstGeom>
          </p:spPr>
          <p:txBody>
            <a:bodyPr wrap="square">
              <a:spAutoFit/>
            </a:bodyPr>
            <a:lstStyle/>
            <a:p>
              <a:pPr lvl="0"/>
              <a:r>
                <a:rPr lang="en-GB" sz="2000" dirty="0">
                  <a:solidFill>
                    <a:srgbClr val="000000"/>
                  </a:solidFill>
                  <a:latin typeface="Calibri Light" panose="020F0302020204030204"/>
                </a:rPr>
                <a:t>Also check the </a:t>
              </a:r>
              <a:r>
                <a:rPr lang="en-GB" sz="2000" b="1" dirty="0">
                  <a:solidFill>
                    <a:srgbClr val="7030A0"/>
                  </a:solidFill>
                  <a:latin typeface="Calibri Light" panose="020F0302020204030204"/>
                </a:rPr>
                <a:t>humidity. </a:t>
              </a:r>
              <a:r>
                <a:rPr lang="en-GB" sz="2000" dirty="0">
                  <a:solidFill>
                    <a:srgbClr val="000000"/>
                  </a:solidFill>
                  <a:latin typeface="Calibri Light" panose="020F0302020204030204"/>
                </a:rPr>
                <a:t>The incubator should be able to create up to 80% humidity. On the other hand it should be possible to reduce the humidity down to 40%.</a:t>
              </a:r>
            </a:p>
          </p:txBody>
        </p:sp>
        <p:pic>
          <p:nvPicPr>
            <p:cNvPr id="3" name="Afbeelding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36032" y="3468856"/>
              <a:ext cx="1242601" cy="1242601"/>
            </a:xfrm>
            <a:prstGeom prst="rect">
              <a:avLst/>
            </a:prstGeom>
          </p:spPr>
        </p:pic>
      </p:grpSp>
      <p:grpSp>
        <p:nvGrpSpPr>
          <p:cNvPr id="12" name="Groep 11"/>
          <p:cNvGrpSpPr/>
          <p:nvPr/>
        </p:nvGrpSpPr>
        <p:grpSpPr>
          <a:xfrm>
            <a:off x="659136" y="2515180"/>
            <a:ext cx="8623441" cy="1121542"/>
            <a:chOff x="659136" y="2515180"/>
            <a:chExt cx="8623441" cy="1121542"/>
          </a:xfrm>
        </p:grpSpPr>
        <p:pic>
          <p:nvPicPr>
            <p:cNvPr id="4" name="Afbeelding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9136" y="2515180"/>
              <a:ext cx="1121542" cy="1121542"/>
            </a:xfrm>
            <a:prstGeom prst="rect">
              <a:avLst/>
            </a:prstGeom>
          </p:spPr>
        </p:pic>
        <p:sp>
          <p:nvSpPr>
            <p:cNvPr id="9" name="Rechthoek 8"/>
            <p:cNvSpPr/>
            <p:nvPr/>
          </p:nvSpPr>
          <p:spPr>
            <a:xfrm>
              <a:off x="2429932" y="2699505"/>
              <a:ext cx="6852645" cy="707886"/>
            </a:xfrm>
            <a:prstGeom prst="rect">
              <a:avLst/>
            </a:prstGeom>
          </p:spPr>
          <p:txBody>
            <a:bodyPr wrap="square">
              <a:spAutoFit/>
            </a:bodyPr>
            <a:lstStyle/>
            <a:p>
              <a:pPr lvl="0"/>
              <a:r>
                <a:rPr lang="en-GB" sz="2000" dirty="0">
                  <a:solidFill>
                    <a:srgbClr val="000000"/>
                  </a:solidFill>
                  <a:latin typeface="Calibri Light" panose="020F0302020204030204"/>
                </a:rPr>
                <a:t>Alternatively, one can to use a hair dryer to warm up the sensor, or to move it closer to the heating element.</a:t>
              </a:r>
            </a:p>
          </p:txBody>
        </p:sp>
      </p:grpSp>
      <p:pic>
        <p:nvPicPr>
          <p:cNvPr id="10" name="Afbeelding 9"/>
          <p:cNvPicPr>
            <a:picLocks noChangeAspect="1"/>
          </p:cNvPicPr>
          <p:nvPr/>
        </p:nvPicPr>
        <p:blipFill>
          <a:blip r:embed="rId4"/>
          <a:stretch>
            <a:fillRect/>
          </a:stretch>
        </p:blipFill>
        <p:spPr>
          <a:xfrm>
            <a:off x="9628599" y="1464272"/>
            <a:ext cx="1657468" cy="1657468"/>
          </a:xfrm>
          <a:prstGeom prst="rect">
            <a:avLst/>
          </a:prstGeom>
        </p:spPr>
      </p:pic>
    </p:spTree>
    <p:extLst>
      <p:ext uri="{BB962C8B-B14F-4D97-AF65-F5344CB8AC3E}">
        <p14:creationId xmlns:p14="http://schemas.microsoft.com/office/powerpoint/2010/main" val="127340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7533217" cy="673629"/>
          </a:xfrm>
        </p:spPr>
        <p:txBody>
          <a:bodyPr>
            <a:normAutofit fontScale="90000"/>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Performance monitoring: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calibration</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2"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Incubator</a:t>
            </a:r>
            <a:endParaRPr lang="en-GB" sz="2000" dirty="0"/>
          </a:p>
        </p:txBody>
      </p:sp>
      <p:sp>
        <p:nvSpPr>
          <p:cNvPr id="3" name="Rechthoek 2"/>
          <p:cNvSpPr/>
          <p:nvPr/>
        </p:nvSpPr>
        <p:spPr>
          <a:xfrm>
            <a:off x="412130" y="1543921"/>
            <a:ext cx="9110135" cy="923330"/>
          </a:xfrm>
          <a:prstGeom prst="rect">
            <a:avLst/>
          </a:prstGeom>
        </p:spPr>
        <p:txBody>
          <a:bodyPr wrap="square">
            <a:spAutoFit/>
          </a:bodyPr>
          <a:lstStyle/>
          <a:p>
            <a:r>
              <a:rPr lang="en-GB" dirty="0">
                <a:latin typeface="+mj-lt"/>
              </a:rPr>
              <a:t>Special </a:t>
            </a:r>
            <a:r>
              <a:rPr lang="en-GB" dirty="0" smtClean="0">
                <a:latin typeface="+mj-lt"/>
              </a:rPr>
              <a:t>tools: a </a:t>
            </a:r>
            <a:r>
              <a:rPr lang="en-GB" dirty="0">
                <a:latin typeface="+mj-lt"/>
              </a:rPr>
              <a:t>calibrated (electronic) </a:t>
            </a:r>
            <a:r>
              <a:rPr lang="en-GB" b="1" dirty="0">
                <a:solidFill>
                  <a:srgbClr val="7030A0"/>
                </a:solidFill>
                <a:latin typeface="+mj-lt"/>
              </a:rPr>
              <a:t>thermometer with an accuracy of 0.1°C </a:t>
            </a:r>
            <a:r>
              <a:rPr lang="en-GB" dirty="0">
                <a:latin typeface="+mj-lt"/>
              </a:rPr>
              <a:t>is needed. </a:t>
            </a:r>
            <a:endParaRPr lang="en-GB" dirty="0" smtClean="0">
              <a:latin typeface="+mj-lt"/>
            </a:endParaRPr>
          </a:p>
          <a:p>
            <a:r>
              <a:rPr lang="en-GB" dirty="0" smtClean="0">
                <a:latin typeface="+mj-lt"/>
              </a:rPr>
              <a:t>A </a:t>
            </a:r>
            <a:r>
              <a:rPr lang="en-GB" dirty="0">
                <a:latin typeface="+mj-lt"/>
              </a:rPr>
              <a:t>clinical (fever) thermometer can not be used because it only shows the maximum temperature. </a:t>
            </a:r>
          </a:p>
          <a:p>
            <a:r>
              <a:rPr lang="en-GB" dirty="0">
                <a:latin typeface="+mj-lt"/>
              </a:rPr>
              <a:t>A hygrometer is </a:t>
            </a:r>
            <a:r>
              <a:rPr lang="en-GB" dirty="0" smtClean="0">
                <a:latin typeface="+mj-lt"/>
              </a:rPr>
              <a:t>needed </a:t>
            </a:r>
            <a:r>
              <a:rPr lang="en-GB" dirty="0">
                <a:latin typeface="+mj-lt"/>
              </a:rPr>
              <a:t>when the humidity has to be checked. </a:t>
            </a:r>
          </a:p>
        </p:txBody>
      </p:sp>
      <p:sp>
        <p:nvSpPr>
          <p:cNvPr id="4" name="Rechthoek 3"/>
          <p:cNvSpPr/>
          <p:nvPr/>
        </p:nvSpPr>
        <p:spPr>
          <a:xfrm>
            <a:off x="5102664" y="5592341"/>
            <a:ext cx="6096000" cy="369332"/>
          </a:xfrm>
          <a:prstGeom prst="rect">
            <a:avLst/>
          </a:prstGeom>
          <a:solidFill>
            <a:schemeClr val="bg2"/>
          </a:solidFill>
          <a:ln>
            <a:solidFill>
              <a:srgbClr val="7030A0"/>
            </a:solidFill>
          </a:ln>
        </p:spPr>
        <p:txBody>
          <a:bodyPr>
            <a:spAutoFit/>
          </a:bodyPr>
          <a:lstStyle/>
          <a:p>
            <a:pPr lvl="0"/>
            <a:r>
              <a:rPr lang="en-GB" dirty="0" smtClean="0">
                <a:solidFill>
                  <a:srgbClr val="000000"/>
                </a:solidFill>
                <a:latin typeface="+mj-lt"/>
              </a:rPr>
              <a:t>Well </a:t>
            </a:r>
            <a:r>
              <a:rPr lang="en-GB" dirty="0">
                <a:solidFill>
                  <a:srgbClr val="000000"/>
                </a:solidFill>
                <a:latin typeface="+mj-lt"/>
              </a:rPr>
              <a:t>maintained incubators can reach easily 15 years or more.</a:t>
            </a:r>
          </a:p>
        </p:txBody>
      </p:sp>
      <p:sp>
        <p:nvSpPr>
          <p:cNvPr id="5" name="Rechthoek 4"/>
          <p:cNvSpPr/>
          <p:nvPr/>
        </p:nvSpPr>
        <p:spPr>
          <a:xfrm>
            <a:off x="476249" y="3076909"/>
            <a:ext cx="6851227" cy="1574149"/>
          </a:xfrm>
          <a:prstGeom prst="rect">
            <a:avLst/>
          </a:prstGeom>
        </p:spPr>
        <p:txBody>
          <a:bodyPr wrap="square">
            <a:spAutoFit/>
          </a:bodyPr>
          <a:lstStyle/>
          <a:p>
            <a:pPr>
              <a:lnSpc>
                <a:spcPct val="107000"/>
              </a:lnSpc>
              <a:spcAft>
                <a:spcPts val="0"/>
              </a:spcAft>
            </a:pPr>
            <a:r>
              <a:rPr lang="en-GB" dirty="0">
                <a:latin typeface="+mj-lt"/>
              </a:rPr>
              <a:t>The </a:t>
            </a:r>
            <a:r>
              <a:rPr lang="en-GB" b="1" dirty="0">
                <a:solidFill>
                  <a:srgbClr val="7030A0"/>
                </a:solidFill>
                <a:latin typeface="+mj-lt"/>
              </a:rPr>
              <a:t>fan</a:t>
            </a:r>
            <a:r>
              <a:rPr lang="en-GB" dirty="0">
                <a:latin typeface="+mj-lt"/>
              </a:rPr>
              <a:t> should not be excessively </a:t>
            </a:r>
            <a:r>
              <a:rPr lang="en-GB" b="1" dirty="0" smtClean="0">
                <a:solidFill>
                  <a:srgbClr val="7030A0"/>
                </a:solidFill>
                <a:latin typeface="+mj-lt"/>
              </a:rPr>
              <a:t>noisy</a:t>
            </a:r>
            <a:r>
              <a:rPr lang="en-GB" dirty="0" smtClean="0">
                <a:latin typeface="+mj-lt"/>
              </a:rPr>
              <a:t> </a:t>
            </a:r>
            <a:r>
              <a:rPr lang="en-GB" dirty="0">
                <a:latin typeface="+mj-lt"/>
              </a:rPr>
              <a:t>(below 65 </a:t>
            </a:r>
            <a:r>
              <a:rPr lang="en-GB" dirty="0" smtClean="0">
                <a:latin typeface="+mj-lt"/>
              </a:rPr>
              <a:t>dB). </a:t>
            </a:r>
            <a:r>
              <a:rPr lang="en-GB" dirty="0">
                <a:latin typeface="+mj-lt"/>
              </a:rPr>
              <a:t>Assuming you don’t have a sound </a:t>
            </a:r>
            <a:r>
              <a:rPr lang="en-GB" dirty="0" smtClean="0">
                <a:latin typeface="+mj-lt"/>
              </a:rPr>
              <a:t>meter with </a:t>
            </a:r>
            <a:r>
              <a:rPr lang="en-GB" dirty="0">
                <a:latin typeface="+mj-lt"/>
              </a:rPr>
              <a:t>you, try to estimate the noise of the fan with your own ear placed where the baby’s will be</a:t>
            </a:r>
            <a:r>
              <a:rPr lang="en-GB" dirty="0" smtClean="0">
                <a:latin typeface="+mj-lt"/>
              </a:rPr>
              <a:t>. It </a:t>
            </a:r>
            <a:r>
              <a:rPr lang="en-GB" dirty="0">
                <a:latin typeface="+mj-lt"/>
              </a:rPr>
              <a:t>should be so quiet that you could comfortably hear all the conversations in the room </a:t>
            </a:r>
            <a:r>
              <a:rPr lang="en-GB" dirty="0" smtClean="0">
                <a:latin typeface="+mj-lt"/>
              </a:rPr>
              <a:t>around you</a:t>
            </a:r>
            <a:r>
              <a:rPr lang="en-GB" dirty="0">
                <a:latin typeface="+mj-lt"/>
              </a:rPr>
              <a:t>.</a:t>
            </a:r>
          </a:p>
        </p:txBody>
      </p:sp>
      <p:pic>
        <p:nvPicPr>
          <p:cNvPr id="7" name="Afbeelding 6"/>
          <p:cNvPicPr>
            <a:picLocks noChangeAspect="1"/>
          </p:cNvPicPr>
          <p:nvPr/>
        </p:nvPicPr>
        <p:blipFill rotWithShape="1">
          <a:blip r:embed="rId2" cstate="screen">
            <a:extLst>
              <a:ext uri="{28A0092B-C50C-407E-A947-70E740481C1C}">
                <a14:useLocalDpi xmlns:a14="http://schemas.microsoft.com/office/drawing/2010/main"/>
              </a:ext>
            </a:extLst>
          </a:blip>
          <a:srcRect t="12348"/>
          <a:stretch/>
        </p:blipFill>
        <p:spPr>
          <a:xfrm>
            <a:off x="7452783" y="2922834"/>
            <a:ext cx="2529418" cy="2126382"/>
          </a:xfrm>
          <a:prstGeom prst="rect">
            <a:avLst/>
          </a:prstGeom>
        </p:spPr>
      </p:pic>
    </p:spTree>
    <p:extLst>
      <p:ext uri="{BB962C8B-B14F-4D97-AF65-F5344CB8AC3E}">
        <p14:creationId xmlns:p14="http://schemas.microsoft.com/office/powerpoint/2010/main" val="1712866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Function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Incubator</a:t>
            </a:r>
            <a:endParaRPr lang="en-GB" sz="2000" dirty="0"/>
          </a:p>
        </p:txBody>
      </p:sp>
      <p:cxnSp>
        <p:nvCxnSpPr>
          <p:cNvPr id="11" name="Rechte verbindingslijn 10"/>
          <p:cNvCxnSpPr/>
          <p:nvPr/>
        </p:nvCxnSpPr>
        <p:spPr>
          <a:xfrm>
            <a:off x="467704" y="1284837"/>
            <a:ext cx="11397508" cy="126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Rechthoek 2"/>
          <p:cNvSpPr/>
          <p:nvPr/>
        </p:nvSpPr>
        <p:spPr>
          <a:xfrm>
            <a:off x="412130" y="1406454"/>
            <a:ext cx="7258670" cy="923330"/>
          </a:xfrm>
          <a:prstGeom prst="rect">
            <a:avLst/>
          </a:prstGeom>
        </p:spPr>
        <p:txBody>
          <a:bodyPr wrap="square">
            <a:spAutoFit/>
          </a:bodyPr>
          <a:lstStyle/>
          <a:p>
            <a:r>
              <a:rPr lang="en-GB" dirty="0" smtClean="0">
                <a:latin typeface="+mj-lt"/>
              </a:rPr>
              <a:t>An </a:t>
            </a:r>
            <a:r>
              <a:rPr lang="en-GB" b="1" dirty="0" smtClean="0">
                <a:solidFill>
                  <a:srgbClr val="7030A0"/>
                </a:solidFill>
                <a:latin typeface="+mj-lt"/>
              </a:rPr>
              <a:t>infant incubator </a:t>
            </a:r>
            <a:r>
              <a:rPr lang="en-GB" dirty="0" smtClean="0">
                <a:latin typeface="+mj-lt"/>
              </a:rPr>
              <a:t>is a chamber which provides a protective, isolated </a:t>
            </a:r>
            <a:r>
              <a:rPr lang="en-GB" dirty="0">
                <a:latin typeface="+mj-lt"/>
              </a:rPr>
              <a:t>environment for </a:t>
            </a:r>
            <a:r>
              <a:rPr lang="en-GB" dirty="0" smtClean="0">
                <a:latin typeface="+mj-lt"/>
              </a:rPr>
              <a:t>new-born babies. These include </a:t>
            </a:r>
            <a:r>
              <a:rPr lang="en-GB" b="1" dirty="0" smtClean="0">
                <a:solidFill>
                  <a:srgbClr val="7030A0"/>
                </a:solidFill>
                <a:latin typeface="+mj-lt"/>
              </a:rPr>
              <a:t>premature</a:t>
            </a:r>
            <a:r>
              <a:rPr lang="en-GB" dirty="0" smtClean="0">
                <a:latin typeface="+mj-lt"/>
              </a:rPr>
              <a:t> </a:t>
            </a:r>
            <a:r>
              <a:rPr lang="en-GB" dirty="0">
                <a:latin typeface="+mj-lt"/>
              </a:rPr>
              <a:t>babies </a:t>
            </a:r>
            <a:r>
              <a:rPr lang="en-GB" dirty="0" smtClean="0">
                <a:latin typeface="+mj-lt"/>
              </a:rPr>
              <a:t>(born too early) which </a:t>
            </a:r>
            <a:r>
              <a:rPr lang="en-GB" dirty="0">
                <a:latin typeface="+mj-lt"/>
              </a:rPr>
              <a:t>are still small and </a:t>
            </a:r>
            <a:r>
              <a:rPr lang="en-GB" dirty="0" smtClean="0">
                <a:latin typeface="+mj-lt"/>
              </a:rPr>
              <a:t>weak as well as unhealthy full-term </a:t>
            </a:r>
            <a:r>
              <a:rPr lang="en-GB" dirty="0">
                <a:latin typeface="+mj-lt"/>
              </a:rPr>
              <a:t>babies</a:t>
            </a:r>
            <a:r>
              <a:rPr lang="en-GB" dirty="0" smtClean="0">
                <a:latin typeface="+mj-lt"/>
              </a:rPr>
              <a:t>.</a:t>
            </a:r>
            <a:endParaRPr lang="en-GB" dirty="0">
              <a:latin typeface="+mj-lt"/>
            </a:endParaRPr>
          </a:p>
        </p:txBody>
      </p:sp>
      <p:sp>
        <p:nvSpPr>
          <p:cNvPr id="9" name="Rechthoek 8"/>
          <p:cNvSpPr/>
          <p:nvPr/>
        </p:nvSpPr>
        <p:spPr>
          <a:xfrm>
            <a:off x="412130" y="2374192"/>
            <a:ext cx="6987737" cy="923330"/>
          </a:xfrm>
          <a:prstGeom prst="rect">
            <a:avLst/>
          </a:prstGeom>
        </p:spPr>
        <p:txBody>
          <a:bodyPr wrap="square">
            <a:spAutoFit/>
          </a:bodyPr>
          <a:lstStyle/>
          <a:p>
            <a:r>
              <a:rPr lang="en-GB" dirty="0" smtClean="0">
                <a:latin typeface="+mj-lt"/>
              </a:rPr>
              <a:t>The branch of medicine that </a:t>
            </a:r>
            <a:r>
              <a:rPr lang="en-GB" dirty="0">
                <a:latin typeface="+mj-lt"/>
              </a:rPr>
              <a:t>deals with </a:t>
            </a:r>
            <a:r>
              <a:rPr lang="en-GB" dirty="0" smtClean="0">
                <a:latin typeface="+mj-lt"/>
              </a:rPr>
              <a:t>new-born infants is </a:t>
            </a:r>
            <a:r>
              <a:rPr lang="en-GB" dirty="0">
                <a:latin typeface="+mj-lt"/>
              </a:rPr>
              <a:t>called </a:t>
            </a:r>
            <a:r>
              <a:rPr lang="en-GB" b="1" dirty="0" smtClean="0">
                <a:solidFill>
                  <a:srgbClr val="7030A0"/>
                </a:solidFill>
                <a:latin typeface="+mj-lt"/>
              </a:rPr>
              <a:t>neonatology</a:t>
            </a:r>
            <a:r>
              <a:rPr lang="en-GB" dirty="0" smtClean="0">
                <a:latin typeface="+mj-lt"/>
              </a:rPr>
              <a:t>. The </a:t>
            </a:r>
            <a:r>
              <a:rPr lang="en-GB" dirty="0">
                <a:latin typeface="+mj-lt"/>
              </a:rPr>
              <a:t>medical practitioner who specialises in this area is known as a </a:t>
            </a:r>
            <a:r>
              <a:rPr lang="en-GB" b="1" dirty="0" smtClean="0">
                <a:solidFill>
                  <a:srgbClr val="7030A0"/>
                </a:solidFill>
                <a:latin typeface="+mj-lt"/>
              </a:rPr>
              <a:t>neonatologist</a:t>
            </a:r>
            <a:r>
              <a:rPr lang="en-GB" dirty="0" smtClean="0">
                <a:latin typeface="+mj-lt"/>
              </a:rPr>
              <a:t>. </a:t>
            </a:r>
            <a:r>
              <a:rPr lang="en-GB" dirty="0" smtClean="0">
                <a:solidFill>
                  <a:srgbClr val="000000"/>
                </a:solidFill>
                <a:latin typeface="Calibri Light" panose="020F0302020204030204"/>
              </a:rPr>
              <a:t>A </a:t>
            </a:r>
            <a:r>
              <a:rPr lang="en-GB" dirty="0">
                <a:solidFill>
                  <a:srgbClr val="000000"/>
                </a:solidFill>
                <a:latin typeface="Calibri Light" panose="020F0302020204030204"/>
              </a:rPr>
              <a:t>new born baby (or infant) is </a:t>
            </a:r>
            <a:r>
              <a:rPr lang="en-GB" dirty="0" smtClean="0">
                <a:solidFill>
                  <a:srgbClr val="000000"/>
                </a:solidFill>
                <a:latin typeface="Calibri Light" panose="020F0302020204030204"/>
              </a:rPr>
              <a:t>called a </a:t>
            </a:r>
            <a:r>
              <a:rPr lang="en-GB" b="1" dirty="0" smtClean="0">
                <a:solidFill>
                  <a:srgbClr val="7030A0"/>
                </a:solidFill>
                <a:latin typeface="Calibri Light" panose="020F0302020204030204"/>
              </a:rPr>
              <a:t>neonate</a:t>
            </a:r>
            <a:r>
              <a:rPr lang="en-GB" dirty="0" smtClean="0">
                <a:solidFill>
                  <a:srgbClr val="000000"/>
                </a:solidFill>
                <a:latin typeface="Calibri Light" panose="020F0302020204030204"/>
              </a:rPr>
              <a:t>.</a:t>
            </a:r>
            <a:endParaRPr lang="en-GB" dirty="0">
              <a:solidFill>
                <a:srgbClr val="000000"/>
              </a:solidFill>
              <a:latin typeface="Calibri Light" panose="020F0302020204030204"/>
            </a:endParaRPr>
          </a:p>
        </p:txBody>
      </p:sp>
      <p:sp>
        <p:nvSpPr>
          <p:cNvPr id="5" name="Rechthoek 4"/>
          <p:cNvSpPr/>
          <p:nvPr/>
        </p:nvSpPr>
        <p:spPr>
          <a:xfrm>
            <a:off x="412130" y="3297522"/>
            <a:ext cx="6107203" cy="923330"/>
          </a:xfrm>
          <a:prstGeom prst="rect">
            <a:avLst/>
          </a:prstGeom>
        </p:spPr>
        <p:txBody>
          <a:bodyPr wrap="square">
            <a:spAutoFit/>
          </a:bodyPr>
          <a:lstStyle/>
          <a:p>
            <a:pPr lvl="0"/>
            <a:r>
              <a:rPr lang="en-GB" b="1" dirty="0">
                <a:solidFill>
                  <a:srgbClr val="7030A0"/>
                </a:solidFill>
                <a:latin typeface="Calibri Light" panose="020F0302020204030204"/>
              </a:rPr>
              <a:t>Paediatrics</a:t>
            </a:r>
            <a:r>
              <a:rPr lang="en-GB" dirty="0">
                <a:solidFill>
                  <a:srgbClr val="000000"/>
                </a:solidFill>
                <a:latin typeface="Calibri Light" panose="020F0302020204030204"/>
              </a:rPr>
              <a:t> is the branch of medicine that deals with the medical care of all children in general, from birth up to 18 years of age. The medical practitioner in this area is known as </a:t>
            </a:r>
            <a:r>
              <a:rPr lang="en-GB" dirty="0" smtClean="0">
                <a:solidFill>
                  <a:srgbClr val="000000"/>
                </a:solidFill>
                <a:latin typeface="Calibri Light" panose="020F0302020204030204"/>
              </a:rPr>
              <a:t>a </a:t>
            </a:r>
            <a:r>
              <a:rPr lang="en-GB" b="1" dirty="0" smtClean="0">
                <a:solidFill>
                  <a:srgbClr val="7030A0"/>
                </a:solidFill>
                <a:latin typeface="Calibri Light" panose="020F0302020204030204"/>
              </a:rPr>
              <a:t>paediatrician</a:t>
            </a:r>
            <a:r>
              <a:rPr lang="en-GB" dirty="0">
                <a:solidFill>
                  <a:srgbClr val="000000"/>
                </a:solidFill>
                <a:latin typeface="Calibri Light" panose="020F0302020204030204"/>
              </a:rPr>
              <a:t>.</a:t>
            </a:r>
          </a:p>
        </p:txBody>
      </p:sp>
      <p:grpSp>
        <p:nvGrpSpPr>
          <p:cNvPr id="7" name="Groep 6"/>
          <p:cNvGrpSpPr/>
          <p:nvPr/>
        </p:nvGrpSpPr>
        <p:grpSpPr>
          <a:xfrm>
            <a:off x="412130" y="4546625"/>
            <a:ext cx="5123328" cy="1773413"/>
            <a:chOff x="412130" y="4546625"/>
            <a:chExt cx="5123328" cy="1773413"/>
          </a:xfrm>
        </p:grpSpPr>
        <p:sp>
          <p:nvSpPr>
            <p:cNvPr id="4" name="Rechthoek 3"/>
            <p:cNvSpPr/>
            <p:nvPr/>
          </p:nvSpPr>
          <p:spPr>
            <a:xfrm>
              <a:off x="2404538" y="4833166"/>
              <a:ext cx="3130920" cy="1200329"/>
            </a:xfrm>
            <a:prstGeom prst="rect">
              <a:avLst/>
            </a:prstGeom>
          </p:spPr>
          <p:txBody>
            <a:bodyPr wrap="square">
              <a:spAutoFit/>
            </a:bodyPr>
            <a:lstStyle/>
            <a:p>
              <a:pPr algn="ctr"/>
              <a:r>
                <a:rPr lang="en-GB" dirty="0">
                  <a:latin typeface="+mj-lt"/>
                </a:rPr>
                <a:t>Infant incubators should not be confused with </a:t>
              </a:r>
              <a:r>
                <a:rPr lang="en-GB" b="1" dirty="0">
                  <a:solidFill>
                    <a:srgbClr val="7030A0"/>
                  </a:solidFill>
                  <a:latin typeface="+mj-lt"/>
                </a:rPr>
                <a:t>L</a:t>
              </a:r>
              <a:r>
                <a:rPr lang="en-GB" b="1" dirty="0" smtClean="0">
                  <a:solidFill>
                    <a:srgbClr val="7030A0"/>
                  </a:solidFill>
                  <a:latin typeface="+mj-lt"/>
                </a:rPr>
                <a:t>aboratory </a:t>
              </a:r>
              <a:r>
                <a:rPr lang="en-GB" b="1" dirty="0">
                  <a:solidFill>
                    <a:srgbClr val="7030A0"/>
                  </a:solidFill>
                  <a:latin typeface="+mj-lt"/>
                </a:rPr>
                <a:t>incubators</a:t>
              </a:r>
              <a:r>
                <a:rPr lang="en-GB" dirty="0">
                  <a:latin typeface="+mj-lt"/>
                </a:rPr>
                <a:t>, which are used to keep reagents or samples warm</a:t>
              </a:r>
            </a:p>
          </p:txBody>
        </p:sp>
        <p:pic>
          <p:nvPicPr>
            <p:cNvPr id="10" name="Afbeelding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2130" y="4546625"/>
              <a:ext cx="1992408" cy="1773413"/>
            </a:xfrm>
            <a:prstGeom prst="rect">
              <a:avLst/>
            </a:prstGeom>
          </p:spPr>
        </p:pic>
      </p:grpSp>
      <p:pic>
        <p:nvPicPr>
          <p:cNvPr id="13" name="Afbeelding 12"/>
          <p:cNvPicPr>
            <a:picLocks noChangeAspect="1"/>
          </p:cNvPicPr>
          <p:nvPr/>
        </p:nvPicPr>
        <p:blipFill>
          <a:blip r:embed="rId3"/>
          <a:stretch>
            <a:fillRect/>
          </a:stretch>
        </p:blipFill>
        <p:spPr>
          <a:xfrm>
            <a:off x="7670800" y="1331633"/>
            <a:ext cx="4194412" cy="2822693"/>
          </a:xfrm>
          <a:prstGeom prst="rect">
            <a:avLst/>
          </a:prstGeom>
        </p:spPr>
      </p:pic>
    </p:spTree>
    <p:extLst>
      <p:ext uri="{BB962C8B-B14F-4D97-AF65-F5344CB8AC3E}">
        <p14:creationId xmlns:p14="http://schemas.microsoft.com/office/powerpoint/2010/main" val="39241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76249" y="1256812"/>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975224" y="2034960"/>
            <a:ext cx="2241551" cy="14732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pPr>
            <a:r>
              <a:rPr lang="en-US" sz="8800" b="1"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rPr>
              <a:t>END</a:t>
            </a:r>
            <a:endParaRPr lang="en-GB" sz="8800" b="1" spc="-50"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0" y="4267321"/>
            <a:ext cx="12192000" cy="646331"/>
          </a:xfrm>
          <a:prstGeom prst="rect">
            <a:avLst/>
          </a:prstGeom>
          <a:noFill/>
        </p:spPr>
        <p:txBody>
          <a:bodyPr wrap="square" rtlCol="0">
            <a:spAutoFit/>
          </a:bodyPr>
          <a:lstStyle/>
          <a:p>
            <a:pPr algn="ctr"/>
            <a:r>
              <a:rPr lang="en-US" dirty="0" smtClean="0"/>
              <a:t>The creation of this presentation was supported by a grant from THET: </a:t>
            </a:r>
          </a:p>
          <a:p>
            <a:pPr algn="ctr"/>
            <a:r>
              <a:rPr lang="en-US" dirty="0" smtClean="0"/>
              <a:t>see  </a:t>
            </a:r>
            <a:r>
              <a:rPr lang="en-US" dirty="0">
                <a:hlinkClick r:id="rId2"/>
              </a:rPr>
              <a:t>https://www.thet.org/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8335" y="5024011"/>
            <a:ext cx="2555330" cy="1088369"/>
          </a:xfrm>
          <a:prstGeom prst="rect">
            <a:avLst/>
          </a:prstGeom>
        </p:spPr>
      </p:pic>
    </p:spTree>
    <p:extLst>
      <p:ext uri="{BB962C8B-B14F-4D97-AF65-F5344CB8AC3E}">
        <p14:creationId xmlns:p14="http://schemas.microsoft.com/office/powerpoint/2010/main" val="1279173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67704" y="420753"/>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Function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Incubator</a:t>
            </a:r>
            <a:endParaRPr lang="en-GB" sz="2000" dirty="0"/>
          </a:p>
        </p:txBody>
      </p:sp>
      <p:cxnSp>
        <p:nvCxnSpPr>
          <p:cNvPr id="11" name="Rechte verbindingslijn 10"/>
          <p:cNvCxnSpPr/>
          <p:nvPr/>
        </p:nvCxnSpPr>
        <p:spPr>
          <a:xfrm>
            <a:off x="467704" y="1284836"/>
            <a:ext cx="7788022" cy="2691"/>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2" name="Rechthoek 11"/>
          <p:cNvSpPr/>
          <p:nvPr/>
        </p:nvSpPr>
        <p:spPr>
          <a:xfrm>
            <a:off x="382874" y="1343553"/>
            <a:ext cx="7994772" cy="1477328"/>
          </a:xfrm>
          <a:prstGeom prst="rect">
            <a:avLst/>
          </a:prstGeom>
        </p:spPr>
        <p:txBody>
          <a:bodyPr wrap="square">
            <a:spAutoFit/>
          </a:bodyPr>
          <a:lstStyle/>
          <a:p>
            <a:r>
              <a:rPr lang="en-GB" dirty="0" smtClean="0">
                <a:latin typeface="+mj-lt"/>
              </a:rPr>
              <a:t>The </a:t>
            </a:r>
            <a:r>
              <a:rPr lang="en-GB" dirty="0">
                <a:latin typeface="+mj-lt"/>
              </a:rPr>
              <a:t>incubator consists of a transparent cabinet in which the baby is kept in a </a:t>
            </a:r>
            <a:r>
              <a:rPr lang="en-GB" b="1" dirty="0">
                <a:solidFill>
                  <a:srgbClr val="7030A0"/>
                </a:solidFill>
                <a:latin typeface="+mj-lt"/>
              </a:rPr>
              <a:t>neutral</a:t>
            </a:r>
            <a:r>
              <a:rPr lang="en-GB" dirty="0">
                <a:solidFill>
                  <a:srgbClr val="7030A0"/>
                </a:solidFill>
                <a:latin typeface="+mj-lt"/>
              </a:rPr>
              <a:t> </a:t>
            </a:r>
            <a:r>
              <a:rPr lang="en-GB" b="1" dirty="0" smtClean="0">
                <a:solidFill>
                  <a:srgbClr val="7030A0"/>
                </a:solidFill>
                <a:latin typeface="+mj-lt"/>
              </a:rPr>
              <a:t>thermal</a:t>
            </a:r>
            <a:r>
              <a:rPr lang="en-GB" dirty="0" smtClean="0">
                <a:solidFill>
                  <a:srgbClr val="7030A0"/>
                </a:solidFill>
                <a:latin typeface="+mj-lt"/>
              </a:rPr>
              <a:t> </a:t>
            </a:r>
            <a:r>
              <a:rPr lang="en-GB" dirty="0" smtClean="0">
                <a:latin typeface="+mj-lt"/>
              </a:rPr>
              <a:t>environment </a:t>
            </a:r>
            <a:r>
              <a:rPr lang="en-GB" dirty="0">
                <a:latin typeface="+mj-lt"/>
              </a:rPr>
              <a:t>for medical care. </a:t>
            </a:r>
            <a:r>
              <a:rPr lang="en-GB" dirty="0" smtClean="0">
                <a:latin typeface="+mj-lt"/>
              </a:rPr>
              <a:t>This </a:t>
            </a:r>
            <a:r>
              <a:rPr lang="en-GB" dirty="0">
                <a:latin typeface="+mj-lt"/>
              </a:rPr>
              <a:t>means, that the surrounding air has the optimal </a:t>
            </a:r>
            <a:r>
              <a:rPr lang="en-GB" b="1" dirty="0">
                <a:solidFill>
                  <a:srgbClr val="7030A0"/>
                </a:solidFill>
                <a:latin typeface="+mj-lt"/>
              </a:rPr>
              <a:t>temperature</a:t>
            </a:r>
            <a:r>
              <a:rPr lang="en-GB" dirty="0">
                <a:solidFill>
                  <a:srgbClr val="7030A0"/>
                </a:solidFill>
                <a:latin typeface="+mj-lt"/>
              </a:rPr>
              <a:t> </a:t>
            </a:r>
            <a:r>
              <a:rPr lang="en-GB" dirty="0" smtClean="0">
                <a:latin typeface="+mj-lt"/>
              </a:rPr>
              <a:t>so that </a:t>
            </a:r>
            <a:r>
              <a:rPr lang="en-GB" dirty="0">
                <a:latin typeface="+mj-lt"/>
              </a:rPr>
              <a:t>the baby </a:t>
            </a:r>
            <a:r>
              <a:rPr lang="en-GB" dirty="0" smtClean="0">
                <a:latin typeface="+mj-lt"/>
              </a:rPr>
              <a:t>needs minimal energy </a:t>
            </a:r>
            <a:r>
              <a:rPr lang="en-GB" dirty="0">
                <a:latin typeface="+mj-lt"/>
              </a:rPr>
              <a:t>to maintain normal body temperature. </a:t>
            </a:r>
            <a:r>
              <a:rPr lang="en-GB" dirty="0" smtClean="0">
                <a:latin typeface="+mj-lt"/>
              </a:rPr>
              <a:t>Normally, babies use </a:t>
            </a:r>
            <a:r>
              <a:rPr lang="en-GB" dirty="0">
                <a:latin typeface="+mj-lt"/>
              </a:rPr>
              <a:t>a large proportion of their calorific </a:t>
            </a:r>
            <a:r>
              <a:rPr lang="en-GB" dirty="0" smtClean="0">
                <a:latin typeface="+mj-lt"/>
              </a:rPr>
              <a:t>(food) intake to maintain </a:t>
            </a:r>
            <a:r>
              <a:rPr lang="en-GB" dirty="0">
                <a:latin typeface="+mj-lt"/>
              </a:rPr>
              <a:t>their </a:t>
            </a:r>
            <a:r>
              <a:rPr lang="en-GB" dirty="0" smtClean="0">
                <a:latin typeface="+mj-lt"/>
              </a:rPr>
              <a:t>temperature. </a:t>
            </a:r>
            <a:endParaRPr lang="en-GB" dirty="0">
              <a:latin typeface="+mj-lt"/>
            </a:endParaRPr>
          </a:p>
        </p:txBody>
      </p:sp>
      <p:sp>
        <p:nvSpPr>
          <p:cNvPr id="3" name="Rechthoek 2"/>
          <p:cNvSpPr/>
          <p:nvPr/>
        </p:nvSpPr>
        <p:spPr>
          <a:xfrm>
            <a:off x="2262818" y="4342629"/>
            <a:ext cx="4513558" cy="1754326"/>
          </a:xfrm>
          <a:prstGeom prst="rect">
            <a:avLst/>
          </a:prstGeom>
        </p:spPr>
        <p:txBody>
          <a:bodyPr wrap="square">
            <a:spAutoFit/>
          </a:bodyPr>
          <a:lstStyle/>
          <a:p>
            <a:pPr lvl="0"/>
            <a:r>
              <a:rPr lang="en-GB" dirty="0">
                <a:solidFill>
                  <a:srgbClr val="000000"/>
                </a:solidFill>
                <a:latin typeface="Calibri Light" panose="020F0302020204030204"/>
              </a:rPr>
              <a:t>The infant incubator </a:t>
            </a:r>
          </a:p>
          <a:p>
            <a:pPr marL="439738" indent="-177800">
              <a:buFont typeface="Arial" panose="020B0604020202020204" pitchFamily="34" charset="0"/>
              <a:buChar char="•"/>
              <a:tabLst>
                <a:tab pos="804863" algn="l"/>
              </a:tabLst>
            </a:pPr>
            <a:r>
              <a:rPr lang="en-GB" dirty="0">
                <a:solidFill>
                  <a:srgbClr val="000000"/>
                </a:solidFill>
                <a:latin typeface="Calibri Light" panose="020F0302020204030204"/>
              </a:rPr>
              <a:t>    controls the </a:t>
            </a:r>
            <a:r>
              <a:rPr lang="en-GB" b="1" dirty="0">
                <a:solidFill>
                  <a:srgbClr val="7030A0"/>
                </a:solidFill>
                <a:latin typeface="Calibri Light" panose="020F0302020204030204"/>
              </a:rPr>
              <a:t>temperature</a:t>
            </a:r>
            <a:r>
              <a:rPr lang="en-GB" dirty="0">
                <a:solidFill>
                  <a:srgbClr val="000000"/>
                </a:solidFill>
                <a:latin typeface="Calibri Light" panose="020F0302020204030204"/>
              </a:rPr>
              <a:t> (34 - 38°C)</a:t>
            </a:r>
          </a:p>
          <a:p>
            <a:pPr marL="439738" indent="-177800">
              <a:buFont typeface="Arial" panose="020B0604020202020204" pitchFamily="34" charset="0"/>
              <a:buChar char="•"/>
              <a:tabLst>
                <a:tab pos="804863" algn="l"/>
              </a:tabLst>
            </a:pPr>
            <a:r>
              <a:rPr lang="en-GB" dirty="0">
                <a:solidFill>
                  <a:srgbClr val="000000"/>
                </a:solidFill>
                <a:latin typeface="Calibri Light" panose="020F0302020204030204"/>
              </a:rPr>
              <a:t>    controls the </a:t>
            </a:r>
            <a:r>
              <a:rPr lang="en-GB" b="1" dirty="0">
                <a:solidFill>
                  <a:srgbClr val="7030A0"/>
                </a:solidFill>
                <a:latin typeface="Calibri Light" panose="020F0302020204030204"/>
              </a:rPr>
              <a:t>humidity</a:t>
            </a:r>
            <a:r>
              <a:rPr lang="en-GB" dirty="0">
                <a:solidFill>
                  <a:srgbClr val="000000"/>
                </a:solidFill>
                <a:latin typeface="Calibri Light" panose="020F0302020204030204"/>
              </a:rPr>
              <a:t> (40 - 80%)</a:t>
            </a:r>
          </a:p>
          <a:p>
            <a:pPr marL="439738" indent="-177800">
              <a:buFont typeface="Arial" panose="020B0604020202020204" pitchFamily="34" charset="0"/>
              <a:buChar char="•"/>
              <a:tabLst>
                <a:tab pos="804863" algn="l"/>
              </a:tabLst>
            </a:pPr>
            <a:r>
              <a:rPr lang="en-GB" dirty="0">
                <a:solidFill>
                  <a:srgbClr val="000000"/>
                </a:solidFill>
                <a:latin typeface="Calibri Light" panose="020F0302020204030204"/>
              </a:rPr>
              <a:t>    can deliver </a:t>
            </a:r>
            <a:r>
              <a:rPr lang="en-GB" b="1" dirty="0">
                <a:solidFill>
                  <a:srgbClr val="7030A0"/>
                </a:solidFill>
                <a:latin typeface="Calibri Light" panose="020F0302020204030204"/>
              </a:rPr>
              <a:t>additional oxygen </a:t>
            </a:r>
          </a:p>
          <a:p>
            <a:pPr marL="439738" indent="-177800">
              <a:buFont typeface="Arial" panose="020B0604020202020204" pitchFamily="34" charset="0"/>
              <a:buChar char="•"/>
              <a:tabLst>
                <a:tab pos="804863" algn="l"/>
              </a:tabLst>
            </a:pPr>
            <a:r>
              <a:rPr lang="en-GB" dirty="0">
                <a:solidFill>
                  <a:srgbClr val="000000"/>
                </a:solidFill>
                <a:latin typeface="Calibri Light" panose="020F0302020204030204"/>
              </a:rPr>
              <a:t>    </a:t>
            </a:r>
            <a:r>
              <a:rPr lang="en-GB" b="1" dirty="0">
                <a:solidFill>
                  <a:srgbClr val="7030A0"/>
                </a:solidFill>
                <a:latin typeface="Calibri Light" panose="020F0302020204030204"/>
              </a:rPr>
              <a:t>protects against infections and diseases</a:t>
            </a:r>
          </a:p>
          <a:p>
            <a:pPr marL="439738" indent="-177800">
              <a:buFont typeface="Arial" panose="020B0604020202020204" pitchFamily="34" charset="0"/>
              <a:buChar char="•"/>
              <a:tabLst>
                <a:tab pos="804863" algn="l"/>
              </a:tabLst>
            </a:pPr>
            <a:r>
              <a:rPr lang="en-GB" dirty="0">
                <a:solidFill>
                  <a:srgbClr val="000000"/>
                </a:solidFill>
                <a:latin typeface="Calibri Light" panose="020F0302020204030204"/>
              </a:rPr>
              <a:t>    </a:t>
            </a:r>
            <a:r>
              <a:rPr lang="en-GB" b="1" dirty="0">
                <a:solidFill>
                  <a:srgbClr val="7030A0"/>
                </a:solidFill>
                <a:latin typeface="Calibri Light" panose="020F0302020204030204"/>
              </a:rPr>
              <a:t>protects against noise </a:t>
            </a:r>
          </a:p>
        </p:txBody>
      </p:sp>
      <p:sp>
        <p:nvSpPr>
          <p:cNvPr id="4" name="Rechthoek 3"/>
          <p:cNvSpPr/>
          <p:nvPr/>
        </p:nvSpPr>
        <p:spPr>
          <a:xfrm>
            <a:off x="356899" y="2912571"/>
            <a:ext cx="8046722" cy="1200329"/>
          </a:xfrm>
          <a:prstGeom prst="rect">
            <a:avLst/>
          </a:prstGeom>
        </p:spPr>
        <p:txBody>
          <a:bodyPr wrap="square">
            <a:spAutoFit/>
          </a:bodyPr>
          <a:lstStyle/>
          <a:p>
            <a:pPr lvl="0"/>
            <a:r>
              <a:rPr lang="en-GB" dirty="0" smtClean="0">
                <a:solidFill>
                  <a:srgbClr val="000000"/>
                </a:solidFill>
                <a:latin typeface="+mj-lt"/>
              </a:rPr>
              <a:t>The </a:t>
            </a:r>
            <a:r>
              <a:rPr lang="en-GB" dirty="0">
                <a:solidFill>
                  <a:srgbClr val="000000"/>
                </a:solidFill>
                <a:latin typeface="+mj-lt"/>
              </a:rPr>
              <a:t>baby lies on a </a:t>
            </a:r>
            <a:r>
              <a:rPr lang="en-GB" dirty="0" smtClean="0">
                <a:solidFill>
                  <a:srgbClr val="000000"/>
                </a:solidFill>
                <a:latin typeface="+mj-lt"/>
              </a:rPr>
              <a:t>mattress; the cabinet is closed. </a:t>
            </a:r>
            <a:r>
              <a:rPr lang="en-GB" dirty="0">
                <a:solidFill>
                  <a:srgbClr val="000000"/>
                </a:solidFill>
                <a:latin typeface="+mj-lt"/>
              </a:rPr>
              <a:t>The ambient air is fully controlled by the incubator. The cabinet has portholes so that the nurse has access to the baby without opening the cabinet</a:t>
            </a:r>
            <a:r>
              <a:rPr lang="en-GB" dirty="0" smtClean="0">
                <a:solidFill>
                  <a:srgbClr val="000000"/>
                </a:solidFill>
                <a:latin typeface="+mj-lt"/>
              </a:rPr>
              <a:t>. Under </a:t>
            </a:r>
            <a:r>
              <a:rPr lang="en-GB" dirty="0">
                <a:solidFill>
                  <a:srgbClr val="000000"/>
                </a:solidFill>
                <a:latin typeface="+mj-lt"/>
              </a:rPr>
              <a:t>the cabinet is the compartment with the technology and the control panel. The whole incubator is mounted on a </a:t>
            </a:r>
            <a:r>
              <a:rPr lang="en-GB" dirty="0" smtClean="0">
                <a:solidFill>
                  <a:srgbClr val="000000"/>
                </a:solidFill>
                <a:latin typeface="+mj-lt"/>
              </a:rPr>
              <a:t>trolley.</a:t>
            </a:r>
            <a:endParaRPr lang="en-US" dirty="0">
              <a:latin typeface="+mj-lt"/>
            </a:endParaRPr>
          </a:p>
        </p:txBody>
      </p:sp>
      <p:pic>
        <p:nvPicPr>
          <p:cNvPr id="9" name="Afbeelding 8"/>
          <p:cNvPicPr>
            <a:picLocks noChangeAspect="1"/>
          </p:cNvPicPr>
          <p:nvPr/>
        </p:nvPicPr>
        <p:blipFill>
          <a:blip r:embed="rId2"/>
          <a:stretch>
            <a:fillRect/>
          </a:stretch>
        </p:blipFill>
        <p:spPr>
          <a:xfrm>
            <a:off x="8485337" y="318766"/>
            <a:ext cx="3401863" cy="5992887"/>
          </a:xfrm>
          <a:prstGeom prst="rect">
            <a:avLst/>
          </a:prstGeom>
        </p:spPr>
      </p:pic>
    </p:spTree>
    <p:extLst>
      <p:ext uri="{BB962C8B-B14F-4D97-AF65-F5344CB8AC3E}">
        <p14:creationId xmlns:p14="http://schemas.microsoft.com/office/powerpoint/2010/main" val="297435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stretch>
            <a:fillRect/>
          </a:stretch>
        </p:blipFill>
        <p:spPr>
          <a:xfrm>
            <a:off x="0" y="4349679"/>
            <a:ext cx="3435877" cy="2508321"/>
          </a:xfrm>
          <a:prstGeom prst="rect">
            <a:avLst/>
          </a:prstGeom>
        </p:spPr>
      </p:pic>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12130" y="428253"/>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Transport Incubator</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0"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Incubator</a:t>
            </a:r>
            <a:endParaRPr lang="en-GB" sz="2000" dirty="0"/>
          </a:p>
        </p:txBody>
      </p:sp>
      <p:sp>
        <p:nvSpPr>
          <p:cNvPr id="3" name="Rechthoek 2"/>
          <p:cNvSpPr/>
          <p:nvPr/>
        </p:nvSpPr>
        <p:spPr>
          <a:xfrm>
            <a:off x="412130" y="1409083"/>
            <a:ext cx="6096000" cy="1200329"/>
          </a:xfrm>
          <a:prstGeom prst="rect">
            <a:avLst/>
          </a:prstGeom>
        </p:spPr>
        <p:txBody>
          <a:bodyPr>
            <a:spAutoFit/>
          </a:bodyPr>
          <a:lstStyle/>
          <a:p>
            <a:r>
              <a:rPr lang="en-GB" dirty="0">
                <a:latin typeface="+mj-lt"/>
              </a:rPr>
              <a:t>A </a:t>
            </a:r>
            <a:r>
              <a:rPr lang="en-GB" b="1" dirty="0">
                <a:solidFill>
                  <a:srgbClr val="7030A0"/>
                </a:solidFill>
                <a:latin typeface="+mj-lt"/>
              </a:rPr>
              <a:t>transport incubator </a:t>
            </a:r>
            <a:r>
              <a:rPr lang="en-GB" dirty="0">
                <a:latin typeface="+mj-lt"/>
              </a:rPr>
              <a:t>is an incubator in a transportable form, and is used when a sick or premature baby is moved, e.g., from one hospital to another, as from a community hospital to a larger medical facility with a proper neonatal intensive-care unit. </a:t>
            </a:r>
            <a:endParaRPr lang="en-GB" dirty="0" smtClean="0">
              <a:latin typeface="+mj-lt"/>
            </a:endParaRPr>
          </a:p>
        </p:txBody>
      </p:sp>
      <p:pic>
        <p:nvPicPr>
          <p:cNvPr id="4" name="Afbeelding 3"/>
          <p:cNvPicPr>
            <a:picLocks noChangeAspect="1"/>
          </p:cNvPicPr>
          <p:nvPr/>
        </p:nvPicPr>
        <p:blipFill>
          <a:blip r:embed="rId3"/>
          <a:stretch>
            <a:fillRect/>
          </a:stretch>
        </p:blipFill>
        <p:spPr>
          <a:xfrm>
            <a:off x="7373983" y="1346500"/>
            <a:ext cx="4295503" cy="4667229"/>
          </a:xfrm>
          <a:prstGeom prst="rect">
            <a:avLst/>
          </a:prstGeom>
        </p:spPr>
      </p:pic>
      <p:sp>
        <p:nvSpPr>
          <p:cNvPr id="5" name="Rechthoek 4"/>
          <p:cNvSpPr/>
          <p:nvPr/>
        </p:nvSpPr>
        <p:spPr>
          <a:xfrm>
            <a:off x="3765630" y="3264443"/>
            <a:ext cx="3405501" cy="2585323"/>
          </a:xfrm>
          <a:prstGeom prst="rect">
            <a:avLst/>
          </a:prstGeom>
        </p:spPr>
        <p:txBody>
          <a:bodyPr wrap="square">
            <a:spAutoFit/>
          </a:bodyPr>
          <a:lstStyle/>
          <a:p>
            <a:pPr lvl="0"/>
            <a:r>
              <a:rPr lang="en-GB" dirty="0" smtClean="0">
                <a:solidFill>
                  <a:srgbClr val="000000"/>
                </a:solidFill>
                <a:latin typeface="Calibri Light" panose="020F0302020204030204"/>
              </a:rPr>
              <a:t>On top of the usual temperature and humidity management, it may have the following equipment on board:  </a:t>
            </a:r>
            <a:endParaRPr lang="en-GB" dirty="0">
              <a:solidFill>
                <a:srgbClr val="000000"/>
              </a:solidFill>
              <a:latin typeface="Calibri Light" panose="020F0302020204030204"/>
            </a:endParaRPr>
          </a:p>
          <a:p>
            <a:pPr marL="742950" lvl="1" indent="-285750">
              <a:buFont typeface="Arial" panose="020B0604020202020204" pitchFamily="34" charset="0"/>
              <a:buChar char="•"/>
            </a:pPr>
            <a:r>
              <a:rPr lang="en-GB" b="1" dirty="0">
                <a:solidFill>
                  <a:srgbClr val="7030A0"/>
                </a:solidFill>
                <a:latin typeface="Calibri Light" panose="020F0302020204030204"/>
              </a:rPr>
              <a:t>miniature ventilator, </a:t>
            </a:r>
          </a:p>
          <a:p>
            <a:pPr marL="742950" lvl="1" indent="-285750">
              <a:buFont typeface="Arial" panose="020B0604020202020204" pitchFamily="34" charset="0"/>
              <a:buChar char="•"/>
            </a:pPr>
            <a:r>
              <a:rPr lang="en-GB" b="1" dirty="0">
                <a:solidFill>
                  <a:srgbClr val="7030A0"/>
                </a:solidFill>
                <a:latin typeface="Calibri Light" panose="020F0302020204030204"/>
              </a:rPr>
              <a:t>cardio-respiratory monitor, </a:t>
            </a:r>
          </a:p>
          <a:p>
            <a:pPr marL="742950" lvl="1" indent="-285750">
              <a:buFont typeface="Arial" panose="020B0604020202020204" pitchFamily="34" charset="0"/>
              <a:buChar char="•"/>
            </a:pPr>
            <a:r>
              <a:rPr lang="en-GB" b="1" dirty="0">
                <a:solidFill>
                  <a:srgbClr val="7030A0"/>
                </a:solidFill>
                <a:latin typeface="Calibri Light" panose="020F0302020204030204"/>
              </a:rPr>
              <a:t>IV pump, </a:t>
            </a:r>
          </a:p>
          <a:p>
            <a:pPr marL="742950" lvl="1" indent="-285750">
              <a:buFont typeface="Arial" panose="020B0604020202020204" pitchFamily="34" charset="0"/>
              <a:buChar char="•"/>
            </a:pPr>
            <a:r>
              <a:rPr lang="en-GB" b="1" dirty="0">
                <a:solidFill>
                  <a:srgbClr val="7030A0"/>
                </a:solidFill>
                <a:latin typeface="Calibri Light" panose="020F0302020204030204"/>
              </a:rPr>
              <a:t>pulse oximeter, </a:t>
            </a:r>
          </a:p>
          <a:p>
            <a:pPr marL="742950" lvl="1" indent="-285750">
              <a:buFont typeface="Arial" panose="020B0604020202020204" pitchFamily="34" charset="0"/>
              <a:buChar char="•"/>
            </a:pPr>
            <a:r>
              <a:rPr lang="en-GB" b="1" dirty="0">
                <a:solidFill>
                  <a:srgbClr val="7030A0"/>
                </a:solidFill>
                <a:latin typeface="Calibri Light" panose="020F0302020204030204"/>
              </a:rPr>
              <a:t>oxygen </a:t>
            </a:r>
            <a:r>
              <a:rPr lang="en-GB" b="1" dirty="0" smtClean="0">
                <a:solidFill>
                  <a:srgbClr val="7030A0"/>
                </a:solidFill>
                <a:latin typeface="Calibri Light" panose="020F0302020204030204"/>
              </a:rPr>
              <a:t>supply.</a:t>
            </a:r>
          </a:p>
        </p:txBody>
      </p:sp>
      <p:pic>
        <p:nvPicPr>
          <p:cNvPr id="7" name="Afbeelding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5188" y="2905838"/>
            <a:ext cx="3547590" cy="1365541"/>
          </a:xfrm>
          <a:prstGeom prst="rect">
            <a:avLst/>
          </a:prstGeom>
        </p:spPr>
      </p:pic>
    </p:spTree>
    <p:extLst>
      <p:ext uri="{BB962C8B-B14F-4D97-AF65-F5344CB8AC3E}">
        <p14:creationId xmlns:p14="http://schemas.microsoft.com/office/powerpoint/2010/main" val="392308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Use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0"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Incubator</a:t>
            </a:r>
            <a:endParaRPr lang="en-GB" sz="2000" dirty="0"/>
          </a:p>
        </p:txBody>
      </p:sp>
      <p:sp>
        <p:nvSpPr>
          <p:cNvPr id="5" name="Rechthoek 4"/>
          <p:cNvSpPr/>
          <p:nvPr/>
        </p:nvSpPr>
        <p:spPr>
          <a:xfrm>
            <a:off x="953997" y="1608883"/>
            <a:ext cx="9553136" cy="707886"/>
          </a:xfrm>
          <a:prstGeom prst="rect">
            <a:avLst/>
          </a:prstGeom>
        </p:spPr>
        <p:txBody>
          <a:bodyPr wrap="square">
            <a:spAutoFit/>
          </a:bodyPr>
          <a:lstStyle/>
          <a:p>
            <a:pPr algn="ctr"/>
            <a:r>
              <a:rPr lang="en-GB" sz="2000" dirty="0" smtClean="0">
                <a:latin typeface="+mj-lt"/>
              </a:rPr>
              <a:t>It is not difficult to operate an </a:t>
            </a:r>
            <a:r>
              <a:rPr lang="en-GB" sz="2000" dirty="0">
                <a:latin typeface="+mj-lt"/>
              </a:rPr>
              <a:t>infant </a:t>
            </a:r>
            <a:r>
              <a:rPr lang="en-GB" sz="2000" dirty="0" smtClean="0">
                <a:latin typeface="+mj-lt"/>
              </a:rPr>
              <a:t>incubator; the </a:t>
            </a:r>
            <a:r>
              <a:rPr lang="en-GB" sz="2000" dirty="0">
                <a:latin typeface="+mj-lt"/>
              </a:rPr>
              <a:t>functions </a:t>
            </a:r>
            <a:r>
              <a:rPr lang="en-GB" sz="2000" dirty="0" smtClean="0">
                <a:latin typeface="+mj-lt"/>
              </a:rPr>
              <a:t>are self-explanatory</a:t>
            </a:r>
            <a:r>
              <a:rPr lang="en-GB" sz="2000" dirty="0">
                <a:latin typeface="+mj-lt"/>
              </a:rPr>
              <a:t>. </a:t>
            </a:r>
            <a:endParaRPr lang="en-GB" sz="2000" dirty="0" smtClean="0">
              <a:latin typeface="+mj-lt"/>
            </a:endParaRPr>
          </a:p>
          <a:p>
            <a:pPr algn="ctr"/>
            <a:r>
              <a:rPr lang="en-GB" sz="2000" dirty="0" smtClean="0">
                <a:latin typeface="+mj-lt"/>
              </a:rPr>
              <a:t>Nevertheless </a:t>
            </a:r>
            <a:r>
              <a:rPr lang="en-GB" sz="2000" dirty="0">
                <a:latin typeface="+mj-lt"/>
              </a:rPr>
              <a:t>the technician and the user have to read the user manual carefully before </a:t>
            </a:r>
            <a:r>
              <a:rPr lang="en-GB" sz="2000" dirty="0" smtClean="0">
                <a:latin typeface="+mj-lt"/>
              </a:rPr>
              <a:t>use</a:t>
            </a:r>
            <a:r>
              <a:rPr lang="en-GB" sz="2000" dirty="0">
                <a:latin typeface="+mj-lt"/>
              </a:rPr>
              <a:t>. </a:t>
            </a:r>
          </a:p>
        </p:txBody>
      </p:sp>
      <p:sp>
        <p:nvSpPr>
          <p:cNvPr id="3" name="Rechthoek 2"/>
          <p:cNvSpPr/>
          <p:nvPr/>
        </p:nvSpPr>
        <p:spPr>
          <a:xfrm>
            <a:off x="830115" y="2649284"/>
            <a:ext cx="10519915" cy="3016210"/>
          </a:xfrm>
          <a:prstGeom prst="rect">
            <a:avLst/>
          </a:prstGeom>
        </p:spPr>
        <p:txBody>
          <a:bodyPr wrap="square">
            <a:spAutoFit/>
          </a:bodyPr>
          <a:lstStyle/>
          <a:p>
            <a:pPr lvl="0"/>
            <a:r>
              <a:rPr lang="en-GB" sz="2000" dirty="0" smtClean="0">
                <a:solidFill>
                  <a:srgbClr val="000000"/>
                </a:solidFill>
                <a:latin typeface="Calibri Light" panose="020F0302020204030204"/>
              </a:rPr>
              <a:t>General rules:</a:t>
            </a:r>
            <a:endParaRPr lang="en-GB" sz="2000" dirty="0">
              <a:solidFill>
                <a:srgbClr val="000000"/>
              </a:solidFill>
              <a:latin typeface="Calibri Light" panose="020F0302020204030204"/>
            </a:endParaRPr>
          </a:p>
          <a:p>
            <a:pPr lvl="0"/>
            <a:endParaRPr lang="en-GB" sz="1000" dirty="0">
              <a:solidFill>
                <a:srgbClr val="000000"/>
              </a:solidFill>
              <a:latin typeface="Calibri Light" panose="020F0302020204030204"/>
            </a:endParaRPr>
          </a:p>
          <a:p>
            <a:pPr marL="742950" lvl="1" indent="-285750">
              <a:buFont typeface="Arial" panose="020B0604020202020204" pitchFamily="34" charset="0"/>
              <a:buChar char="•"/>
            </a:pPr>
            <a:r>
              <a:rPr lang="en-GB" sz="2000" dirty="0" smtClean="0">
                <a:solidFill>
                  <a:srgbClr val="000000"/>
                </a:solidFill>
                <a:latin typeface="Calibri Light" panose="020F0302020204030204"/>
              </a:rPr>
              <a:t>Always </a:t>
            </a:r>
            <a:r>
              <a:rPr lang="en-GB" sz="2000" b="1" dirty="0" smtClean="0">
                <a:solidFill>
                  <a:srgbClr val="7030A0"/>
                </a:solidFill>
                <a:latin typeface="Calibri Light" panose="020F0302020204030204"/>
              </a:rPr>
              <a:t>pre-heat </a:t>
            </a:r>
            <a:r>
              <a:rPr lang="en-GB" sz="2000" b="1" dirty="0">
                <a:solidFill>
                  <a:srgbClr val="7030A0"/>
                </a:solidFill>
                <a:latin typeface="Calibri Light" panose="020F0302020204030204"/>
              </a:rPr>
              <a:t>the incubator </a:t>
            </a:r>
            <a:r>
              <a:rPr lang="en-GB" sz="2000" dirty="0">
                <a:solidFill>
                  <a:srgbClr val="000000"/>
                </a:solidFill>
                <a:latin typeface="Calibri Light" panose="020F0302020204030204"/>
              </a:rPr>
              <a:t>and wait for half an hour until temperature and humidity </a:t>
            </a:r>
            <a:r>
              <a:rPr lang="en-GB" sz="2000" dirty="0" smtClean="0">
                <a:solidFill>
                  <a:srgbClr val="000000"/>
                </a:solidFill>
                <a:latin typeface="Calibri Light" panose="020F0302020204030204"/>
              </a:rPr>
              <a:t>are stabilised.</a:t>
            </a:r>
            <a:endParaRPr lang="en-GB" sz="2000" dirty="0">
              <a:solidFill>
                <a:srgbClr val="000000"/>
              </a:solidFill>
              <a:latin typeface="Calibri Light" panose="020F0302020204030204"/>
            </a:endParaRPr>
          </a:p>
          <a:p>
            <a:pPr marL="742950" lvl="1" indent="-285750">
              <a:buFont typeface="Arial" panose="020B0604020202020204" pitchFamily="34" charset="0"/>
              <a:buChar char="•"/>
            </a:pPr>
            <a:r>
              <a:rPr lang="en-GB" sz="2000" dirty="0" smtClean="0">
                <a:solidFill>
                  <a:srgbClr val="000000"/>
                </a:solidFill>
                <a:latin typeface="Calibri Light" panose="020F0302020204030204"/>
              </a:rPr>
              <a:t>Babies </a:t>
            </a:r>
            <a:r>
              <a:rPr lang="en-GB" sz="2000" dirty="0">
                <a:solidFill>
                  <a:srgbClr val="000000"/>
                </a:solidFill>
                <a:latin typeface="Calibri Light" panose="020F0302020204030204"/>
              </a:rPr>
              <a:t>are kept in the incubator undressed apart from a </a:t>
            </a:r>
            <a:r>
              <a:rPr lang="en-GB" sz="2000" dirty="0" smtClean="0">
                <a:solidFill>
                  <a:srgbClr val="000000"/>
                </a:solidFill>
                <a:latin typeface="Calibri Light" panose="020F0302020204030204"/>
              </a:rPr>
              <a:t>nappy.</a:t>
            </a:r>
            <a:endParaRPr lang="en-GB" sz="2000" dirty="0">
              <a:solidFill>
                <a:srgbClr val="000000"/>
              </a:solidFill>
              <a:latin typeface="Calibri Light" panose="020F0302020204030204"/>
            </a:endParaRPr>
          </a:p>
          <a:p>
            <a:pPr marL="742950" lvl="1" indent="-285750">
              <a:buFont typeface="Arial" panose="020B0604020202020204" pitchFamily="34" charset="0"/>
              <a:buChar char="•"/>
            </a:pPr>
            <a:r>
              <a:rPr lang="en-GB" sz="2000" dirty="0" smtClean="0">
                <a:solidFill>
                  <a:srgbClr val="000000"/>
                </a:solidFill>
                <a:latin typeface="Calibri Light" panose="020F0302020204030204"/>
              </a:rPr>
              <a:t>Check </a:t>
            </a:r>
            <a:r>
              <a:rPr lang="en-GB" sz="2000" dirty="0">
                <a:solidFill>
                  <a:srgbClr val="000000"/>
                </a:solidFill>
                <a:latin typeface="Calibri Light" panose="020F0302020204030204"/>
              </a:rPr>
              <a:t>and record the temperature every 5 hours and hourly in a critical care stage.</a:t>
            </a:r>
          </a:p>
          <a:p>
            <a:pPr marL="742950" lvl="1" indent="-285750">
              <a:buFont typeface="Arial" panose="020B0604020202020204" pitchFamily="34" charset="0"/>
              <a:buChar char="•"/>
            </a:pPr>
            <a:r>
              <a:rPr lang="en-GB" sz="2000" dirty="0" smtClean="0">
                <a:solidFill>
                  <a:srgbClr val="000000"/>
                </a:solidFill>
                <a:latin typeface="Calibri Light" panose="020F0302020204030204"/>
              </a:rPr>
              <a:t>Default </a:t>
            </a:r>
            <a:r>
              <a:rPr lang="en-GB" sz="2000" dirty="0">
                <a:solidFill>
                  <a:srgbClr val="000000"/>
                </a:solidFill>
                <a:latin typeface="Calibri Light" panose="020F0302020204030204"/>
              </a:rPr>
              <a:t>air temperature </a:t>
            </a:r>
            <a:r>
              <a:rPr lang="en-GB" sz="2000" dirty="0" smtClean="0">
                <a:solidFill>
                  <a:srgbClr val="000000"/>
                </a:solidFill>
                <a:latin typeface="Calibri Light" panose="020F0302020204030204"/>
              </a:rPr>
              <a:t>in the incubator is </a:t>
            </a:r>
            <a:r>
              <a:rPr lang="en-GB" sz="2000" b="1" dirty="0">
                <a:solidFill>
                  <a:srgbClr val="7030A0"/>
                </a:solidFill>
                <a:latin typeface="Calibri Light" panose="020F0302020204030204"/>
              </a:rPr>
              <a:t>35°C.</a:t>
            </a:r>
          </a:p>
          <a:p>
            <a:pPr marL="742950" lvl="1" indent="-285750">
              <a:buFont typeface="Arial" panose="020B0604020202020204" pitchFamily="34" charset="0"/>
              <a:buChar char="•"/>
            </a:pPr>
            <a:r>
              <a:rPr lang="en-GB" sz="2000" dirty="0" smtClean="0">
                <a:solidFill>
                  <a:srgbClr val="000000"/>
                </a:solidFill>
                <a:latin typeface="Calibri Light" panose="020F0302020204030204"/>
              </a:rPr>
              <a:t>The </a:t>
            </a:r>
            <a:r>
              <a:rPr lang="en-GB" sz="2000" dirty="0">
                <a:solidFill>
                  <a:srgbClr val="000000"/>
                </a:solidFill>
                <a:latin typeface="Calibri Light" panose="020F0302020204030204"/>
              </a:rPr>
              <a:t>setting for the humidity for small babies is </a:t>
            </a:r>
            <a:r>
              <a:rPr lang="en-GB" sz="2000" b="1" dirty="0">
                <a:solidFill>
                  <a:srgbClr val="7030A0"/>
                </a:solidFill>
                <a:latin typeface="Calibri Light" panose="020F0302020204030204"/>
              </a:rPr>
              <a:t>70 - 80% </a:t>
            </a:r>
            <a:r>
              <a:rPr lang="en-GB" sz="2000" dirty="0">
                <a:solidFill>
                  <a:srgbClr val="000000"/>
                </a:solidFill>
                <a:latin typeface="Calibri Light" panose="020F0302020204030204"/>
              </a:rPr>
              <a:t>in the beginning, later </a:t>
            </a:r>
            <a:r>
              <a:rPr lang="en-GB" sz="2000" b="1" dirty="0">
                <a:solidFill>
                  <a:srgbClr val="7030A0"/>
                </a:solidFill>
                <a:latin typeface="Calibri Light" panose="020F0302020204030204"/>
              </a:rPr>
              <a:t>40%</a:t>
            </a:r>
            <a:r>
              <a:rPr lang="en-GB" sz="2000" dirty="0">
                <a:solidFill>
                  <a:srgbClr val="000000"/>
                </a:solidFill>
                <a:latin typeface="Calibri Light" panose="020F0302020204030204"/>
              </a:rPr>
              <a:t>.</a:t>
            </a:r>
          </a:p>
          <a:p>
            <a:pPr marL="742950" lvl="1" indent="-285750">
              <a:buFont typeface="Arial" panose="020B0604020202020204" pitchFamily="34" charset="0"/>
              <a:buChar char="•"/>
            </a:pPr>
            <a:r>
              <a:rPr lang="en-GB" sz="2000" dirty="0" smtClean="0">
                <a:solidFill>
                  <a:srgbClr val="000000"/>
                </a:solidFill>
                <a:latin typeface="Calibri Light" panose="020F0302020204030204"/>
              </a:rPr>
              <a:t>Use </a:t>
            </a:r>
            <a:r>
              <a:rPr lang="en-GB" sz="2000" b="1" dirty="0">
                <a:solidFill>
                  <a:srgbClr val="7030A0"/>
                </a:solidFill>
                <a:latin typeface="Calibri Light" panose="020F0302020204030204"/>
              </a:rPr>
              <a:t>distilled water </a:t>
            </a:r>
            <a:r>
              <a:rPr lang="en-GB" sz="2000" dirty="0">
                <a:solidFill>
                  <a:srgbClr val="000000"/>
                </a:solidFill>
                <a:latin typeface="Calibri Light" panose="020F0302020204030204"/>
              </a:rPr>
              <a:t>only. It has to be drained and renewed every day.</a:t>
            </a:r>
          </a:p>
          <a:p>
            <a:pPr marL="742950" lvl="1" indent="-285750">
              <a:buFont typeface="Arial" panose="020B0604020202020204" pitchFamily="34" charset="0"/>
              <a:buChar char="•"/>
            </a:pPr>
            <a:r>
              <a:rPr lang="en-GB" sz="2000" dirty="0" smtClean="0">
                <a:solidFill>
                  <a:srgbClr val="000000"/>
                </a:solidFill>
                <a:latin typeface="Calibri Light" panose="020F0302020204030204"/>
              </a:rPr>
              <a:t>Do </a:t>
            </a:r>
            <a:r>
              <a:rPr lang="en-GB" sz="2000" dirty="0">
                <a:solidFill>
                  <a:srgbClr val="000000"/>
                </a:solidFill>
                <a:latin typeface="Calibri Light" panose="020F0302020204030204"/>
              </a:rPr>
              <a:t>not place equipment on top of the </a:t>
            </a:r>
            <a:r>
              <a:rPr lang="en-GB" sz="2000" dirty="0" smtClean="0">
                <a:solidFill>
                  <a:srgbClr val="000000"/>
                </a:solidFill>
                <a:latin typeface="Calibri Light" panose="020F0302020204030204"/>
              </a:rPr>
              <a:t>incubator.</a:t>
            </a:r>
            <a:endParaRPr lang="en-GB" sz="2000" dirty="0">
              <a:solidFill>
                <a:srgbClr val="000000"/>
              </a:solidFill>
              <a:latin typeface="Calibri Light" panose="020F0302020204030204"/>
            </a:endParaRPr>
          </a:p>
        </p:txBody>
      </p:sp>
    </p:spTree>
    <p:extLst>
      <p:ext uri="{BB962C8B-B14F-4D97-AF65-F5344CB8AC3E}">
        <p14:creationId xmlns:p14="http://schemas.microsoft.com/office/powerpoint/2010/main" val="512173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Construction Principles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0"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Incubator</a:t>
            </a:r>
            <a:endParaRPr lang="en-GB" sz="2000" dirty="0"/>
          </a:p>
        </p:txBody>
      </p:sp>
      <p:sp>
        <p:nvSpPr>
          <p:cNvPr id="3" name="Rechthoek 2"/>
          <p:cNvSpPr/>
          <p:nvPr/>
        </p:nvSpPr>
        <p:spPr>
          <a:xfrm>
            <a:off x="412130" y="1523804"/>
            <a:ext cx="3982070" cy="4401205"/>
          </a:xfrm>
          <a:prstGeom prst="rect">
            <a:avLst/>
          </a:prstGeom>
        </p:spPr>
        <p:txBody>
          <a:bodyPr wrap="square">
            <a:spAutoFit/>
          </a:bodyPr>
          <a:lstStyle/>
          <a:p>
            <a:r>
              <a:rPr lang="en-GB" sz="2000" dirty="0" smtClean="0">
                <a:latin typeface="+mj-lt"/>
              </a:rPr>
              <a:t>All </a:t>
            </a:r>
            <a:r>
              <a:rPr lang="en-GB" sz="2000" dirty="0">
                <a:latin typeface="+mj-lt"/>
              </a:rPr>
              <a:t>infant incubators work on the same principle.</a:t>
            </a:r>
          </a:p>
          <a:p>
            <a:pPr marL="285750" indent="-285750">
              <a:buFont typeface="Arial" panose="020B0604020202020204" pitchFamily="34" charset="0"/>
              <a:buChar char="•"/>
            </a:pPr>
            <a:r>
              <a:rPr lang="en-GB" sz="2000" dirty="0">
                <a:latin typeface="+mj-lt"/>
              </a:rPr>
              <a:t>A </a:t>
            </a:r>
            <a:r>
              <a:rPr lang="en-GB" sz="2000" b="1" dirty="0">
                <a:solidFill>
                  <a:srgbClr val="7030A0"/>
                </a:solidFill>
                <a:latin typeface="+mj-lt"/>
              </a:rPr>
              <a:t>fan</a:t>
            </a:r>
            <a:r>
              <a:rPr lang="en-GB" sz="2000" dirty="0">
                <a:latin typeface="+mj-lt"/>
              </a:rPr>
              <a:t> blows filtered ambient air over a </a:t>
            </a:r>
            <a:r>
              <a:rPr lang="en-GB" sz="2000" b="1" dirty="0">
                <a:solidFill>
                  <a:srgbClr val="7030A0"/>
                </a:solidFill>
                <a:latin typeface="+mj-lt"/>
              </a:rPr>
              <a:t>heating element </a:t>
            </a:r>
            <a:r>
              <a:rPr lang="en-GB" sz="2000" dirty="0">
                <a:latin typeface="+mj-lt"/>
              </a:rPr>
              <a:t>and a </a:t>
            </a:r>
            <a:r>
              <a:rPr lang="en-GB" sz="2000" b="1" dirty="0">
                <a:solidFill>
                  <a:srgbClr val="7030A0"/>
                </a:solidFill>
                <a:latin typeface="+mj-lt"/>
              </a:rPr>
              <a:t>water container</a:t>
            </a:r>
            <a:r>
              <a:rPr lang="en-GB" sz="2000" dirty="0" smtClean="0">
                <a:latin typeface="+mj-lt"/>
              </a:rPr>
              <a:t>.</a:t>
            </a:r>
          </a:p>
          <a:p>
            <a:pPr marL="285750" indent="-285750">
              <a:buFont typeface="Arial" panose="020B0604020202020204" pitchFamily="34" charset="0"/>
              <a:buChar char="•"/>
            </a:pPr>
            <a:r>
              <a:rPr lang="en-GB" sz="2000" dirty="0" smtClean="0">
                <a:latin typeface="+mj-lt"/>
              </a:rPr>
              <a:t>Through </a:t>
            </a:r>
            <a:r>
              <a:rPr lang="en-GB" sz="2000" dirty="0">
                <a:latin typeface="+mj-lt"/>
              </a:rPr>
              <a:t>a control valve </a:t>
            </a:r>
            <a:r>
              <a:rPr lang="en-GB" sz="2000" b="1" dirty="0">
                <a:solidFill>
                  <a:srgbClr val="7030A0"/>
                </a:solidFill>
                <a:latin typeface="+mj-lt"/>
              </a:rPr>
              <a:t>additional oxygen </a:t>
            </a:r>
            <a:r>
              <a:rPr lang="en-GB" sz="2000" dirty="0">
                <a:latin typeface="+mj-lt"/>
              </a:rPr>
              <a:t>can be supplied to the air. </a:t>
            </a:r>
            <a:endParaRPr lang="en-GB" sz="2000" dirty="0" smtClean="0">
              <a:latin typeface="+mj-lt"/>
            </a:endParaRPr>
          </a:p>
          <a:p>
            <a:pPr marL="285750" indent="-285750">
              <a:buFont typeface="Arial" panose="020B0604020202020204" pitchFamily="34" charset="0"/>
              <a:buChar char="•"/>
            </a:pPr>
            <a:r>
              <a:rPr lang="en-GB" sz="2000" dirty="0" smtClean="0">
                <a:latin typeface="+mj-lt"/>
              </a:rPr>
              <a:t>The </a:t>
            </a:r>
            <a:r>
              <a:rPr lang="en-GB" sz="2000" dirty="0">
                <a:latin typeface="+mj-lt"/>
              </a:rPr>
              <a:t>moistened, heated and </a:t>
            </a:r>
            <a:r>
              <a:rPr lang="en-GB" sz="2000" dirty="0" smtClean="0">
                <a:latin typeface="+mj-lt"/>
              </a:rPr>
              <a:t>oxygen enriched </a:t>
            </a:r>
            <a:r>
              <a:rPr lang="en-GB" sz="2000" dirty="0">
                <a:latin typeface="+mj-lt"/>
              </a:rPr>
              <a:t>air </a:t>
            </a:r>
            <a:r>
              <a:rPr lang="en-GB" sz="2000" dirty="0" smtClean="0">
                <a:latin typeface="+mj-lt"/>
              </a:rPr>
              <a:t>flows </a:t>
            </a:r>
            <a:r>
              <a:rPr lang="en-GB" sz="2000" dirty="0">
                <a:latin typeface="+mj-lt"/>
              </a:rPr>
              <a:t>into </a:t>
            </a:r>
            <a:r>
              <a:rPr lang="en-GB" sz="2000" dirty="0" smtClean="0">
                <a:latin typeface="+mj-lt"/>
              </a:rPr>
              <a:t>the </a:t>
            </a:r>
            <a:r>
              <a:rPr lang="en-GB" sz="2000" dirty="0">
                <a:latin typeface="+mj-lt"/>
              </a:rPr>
              <a:t>cabinet with the baby. </a:t>
            </a:r>
            <a:endParaRPr lang="en-GB" sz="2000" dirty="0" smtClean="0">
              <a:latin typeface="+mj-lt"/>
            </a:endParaRPr>
          </a:p>
          <a:p>
            <a:pPr marL="285750" indent="-285750">
              <a:buFont typeface="Arial" panose="020B0604020202020204" pitchFamily="34" charset="0"/>
              <a:buChar char="•"/>
            </a:pPr>
            <a:r>
              <a:rPr lang="en-GB" sz="2000" b="1" dirty="0" smtClean="0">
                <a:solidFill>
                  <a:srgbClr val="7030A0"/>
                </a:solidFill>
                <a:latin typeface="+mj-lt"/>
              </a:rPr>
              <a:t>One </a:t>
            </a:r>
            <a:r>
              <a:rPr lang="en-GB" sz="2000" b="1" dirty="0">
                <a:solidFill>
                  <a:srgbClr val="7030A0"/>
                </a:solidFill>
                <a:latin typeface="+mj-lt"/>
              </a:rPr>
              <a:t>part of the air escapes </a:t>
            </a:r>
            <a:r>
              <a:rPr lang="en-GB" sz="2000" dirty="0">
                <a:latin typeface="+mj-lt"/>
              </a:rPr>
              <a:t>from the cabinet through vent holes, another part gets back into the air processing. </a:t>
            </a:r>
          </a:p>
        </p:txBody>
      </p:sp>
      <p:pic>
        <p:nvPicPr>
          <p:cNvPr id="4" name="Afbeelding 3"/>
          <p:cNvPicPr>
            <a:picLocks noChangeAspect="1"/>
          </p:cNvPicPr>
          <p:nvPr/>
        </p:nvPicPr>
        <p:blipFill>
          <a:blip r:embed="rId2"/>
          <a:stretch>
            <a:fillRect/>
          </a:stretch>
        </p:blipFill>
        <p:spPr>
          <a:xfrm>
            <a:off x="4604567" y="1331632"/>
            <a:ext cx="7398970" cy="5002756"/>
          </a:xfrm>
          <a:prstGeom prst="rect">
            <a:avLst/>
          </a:prstGeom>
        </p:spPr>
      </p:pic>
    </p:spTree>
    <p:extLst>
      <p:ext uri="{BB962C8B-B14F-4D97-AF65-F5344CB8AC3E}">
        <p14:creationId xmlns:p14="http://schemas.microsoft.com/office/powerpoint/2010/main" val="2577003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Construction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0"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Incubator</a:t>
            </a:r>
            <a:endParaRPr lang="en-GB" sz="2000" dirty="0"/>
          </a:p>
        </p:txBody>
      </p:sp>
      <p:sp>
        <p:nvSpPr>
          <p:cNvPr id="3" name="Rechthoek 2"/>
          <p:cNvSpPr/>
          <p:nvPr/>
        </p:nvSpPr>
        <p:spPr>
          <a:xfrm>
            <a:off x="467704" y="1566881"/>
            <a:ext cx="10388600" cy="923330"/>
          </a:xfrm>
          <a:prstGeom prst="rect">
            <a:avLst/>
          </a:prstGeom>
        </p:spPr>
        <p:txBody>
          <a:bodyPr wrap="square">
            <a:spAutoFit/>
          </a:bodyPr>
          <a:lstStyle/>
          <a:p>
            <a:r>
              <a:rPr lang="en-GB" dirty="0">
                <a:latin typeface="+mj-lt"/>
              </a:rPr>
              <a:t>The cabinet is made out of transparent </a:t>
            </a:r>
            <a:r>
              <a:rPr lang="en-GB" dirty="0" err="1" smtClean="0">
                <a:latin typeface="+mj-lt"/>
              </a:rPr>
              <a:t>plexiglas</a:t>
            </a:r>
            <a:r>
              <a:rPr lang="en-GB" dirty="0" smtClean="0">
                <a:latin typeface="+mj-lt"/>
              </a:rPr>
              <a:t> (</a:t>
            </a:r>
            <a:r>
              <a:rPr lang="en-GB" dirty="0" err="1" smtClean="0">
                <a:latin typeface="+mj-lt"/>
              </a:rPr>
              <a:t>perspex</a:t>
            </a:r>
            <a:r>
              <a:rPr lang="en-GB" dirty="0">
                <a:latin typeface="+mj-lt"/>
              </a:rPr>
              <a:t>). A hinged </a:t>
            </a:r>
            <a:r>
              <a:rPr lang="en-GB" b="1" dirty="0">
                <a:solidFill>
                  <a:srgbClr val="7030A0"/>
                </a:solidFill>
                <a:latin typeface="+mj-lt"/>
              </a:rPr>
              <a:t>hood</a:t>
            </a:r>
            <a:r>
              <a:rPr lang="en-GB" dirty="0">
                <a:latin typeface="+mj-lt"/>
              </a:rPr>
              <a:t> can be opened to put the baby in or take it out. Through </a:t>
            </a:r>
            <a:r>
              <a:rPr lang="en-GB" b="1" dirty="0">
                <a:solidFill>
                  <a:srgbClr val="7030A0"/>
                </a:solidFill>
                <a:latin typeface="+mj-lt"/>
              </a:rPr>
              <a:t>portholes</a:t>
            </a:r>
            <a:r>
              <a:rPr lang="en-GB" dirty="0">
                <a:latin typeface="+mj-lt"/>
              </a:rPr>
              <a:t> in the front the nurse has easy access to the baby without letting out the warm air by opening the hood. </a:t>
            </a:r>
          </a:p>
        </p:txBody>
      </p:sp>
      <p:sp>
        <p:nvSpPr>
          <p:cNvPr id="4" name="Rechthoek 3"/>
          <p:cNvSpPr/>
          <p:nvPr/>
        </p:nvSpPr>
        <p:spPr>
          <a:xfrm>
            <a:off x="476249" y="2686616"/>
            <a:ext cx="10140951" cy="646331"/>
          </a:xfrm>
          <a:prstGeom prst="rect">
            <a:avLst/>
          </a:prstGeom>
        </p:spPr>
        <p:txBody>
          <a:bodyPr wrap="square">
            <a:spAutoFit/>
          </a:bodyPr>
          <a:lstStyle/>
          <a:p>
            <a:pPr lvl="0"/>
            <a:r>
              <a:rPr lang="en-GB" dirty="0" smtClean="0">
                <a:solidFill>
                  <a:srgbClr val="000000"/>
                </a:solidFill>
                <a:latin typeface="Calibri Light" panose="020F0302020204030204"/>
              </a:rPr>
              <a:t>The </a:t>
            </a:r>
            <a:r>
              <a:rPr lang="en-GB" dirty="0">
                <a:solidFill>
                  <a:srgbClr val="000000"/>
                </a:solidFill>
                <a:latin typeface="Calibri Light" panose="020F0302020204030204"/>
              </a:rPr>
              <a:t>desired</a:t>
            </a:r>
            <a:r>
              <a:rPr lang="en-GB" b="1" dirty="0">
                <a:solidFill>
                  <a:srgbClr val="7030A0"/>
                </a:solidFill>
                <a:latin typeface="Calibri Light" panose="020F0302020204030204"/>
              </a:rPr>
              <a:t> temperature </a:t>
            </a:r>
            <a:r>
              <a:rPr lang="en-GB" dirty="0">
                <a:solidFill>
                  <a:srgbClr val="000000"/>
                </a:solidFill>
                <a:latin typeface="Calibri Light" panose="020F0302020204030204"/>
              </a:rPr>
              <a:t>is set by the </a:t>
            </a:r>
            <a:r>
              <a:rPr lang="en-GB" dirty="0" smtClean="0">
                <a:solidFill>
                  <a:srgbClr val="000000"/>
                </a:solidFill>
                <a:latin typeface="Calibri Light" panose="020F0302020204030204"/>
              </a:rPr>
              <a:t>nurse and </a:t>
            </a:r>
            <a:r>
              <a:rPr lang="en-GB" dirty="0">
                <a:solidFill>
                  <a:srgbClr val="000000"/>
                </a:solidFill>
                <a:latin typeface="Calibri Light" panose="020F0302020204030204"/>
              </a:rPr>
              <a:t>is kept stable automatically by the incubator. </a:t>
            </a:r>
            <a:endParaRPr lang="en-GB" dirty="0" smtClean="0">
              <a:solidFill>
                <a:srgbClr val="000000"/>
              </a:solidFill>
              <a:latin typeface="Calibri Light" panose="020F0302020204030204"/>
            </a:endParaRPr>
          </a:p>
          <a:p>
            <a:pPr lvl="0"/>
            <a:r>
              <a:rPr lang="en-GB" b="1" dirty="0" smtClean="0">
                <a:solidFill>
                  <a:srgbClr val="7030A0"/>
                </a:solidFill>
                <a:latin typeface="Calibri Light" panose="020F0302020204030204"/>
              </a:rPr>
              <a:t>Humidity </a:t>
            </a:r>
            <a:r>
              <a:rPr lang="en-GB" b="1" dirty="0">
                <a:solidFill>
                  <a:srgbClr val="7030A0"/>
                </a:solidFill>
                <a:latin typeface="Calibri Light" panose="020F0302020204030204"/>
              </a:rPr>
              <a:t>and oxygen </a:t>
            </a:r>
            <a:r>
              <a:rPr lang="en-GB" dirty="0">
                <a:solidFill>
                  <a:srgbClr val="000000"/>
                </a:solidFill>
                <a:latin typeface="Calibri Light" panose="020F0302020204030204"/>
              </a:rPr>
              <a:t>concentration are usually controlled manually. </a:t>
            </a:r>
          </a:p>
        </p:txBody>
      </p:sp>
      <p:sp>
        <p:nvSpPr>
          <p:cNvPr id="5" name="Rechthoek 4"/>
          <p:cNvSpPr/>
          <p:nvPr/>
        </p:nvSpPr>
        <p:spPr>
          <a:xfrm>
            <a:off x="493103" y="3639945"/>
            <a:ext cx="10208764" cy="646331"/>
          </a:xfrm>
          <a:prstGeom prst="rect">
            <a:avLst/>
          </a:prstGeom>
        </p:spPr>
        <p:txBody>
          <a:bodyPr wrap="square">
            <a:spAutoFit/>
          </a:bodyPr>
          <a:lstStyle/>
          <a:p>
            <a:pPr lvl="0"/>
            <a:r>
              <a:rPr lang="en-GB" dirty="0" smtClean="0">
                <a:solidFill>
                  <a:srgbClr val="000000"/>
                </a:solidFill>
                <a:latin typeface="Calibri Light" panose="020F0302020204030204"/>
              </a:rPr>
              <a:t>The </a:t>
            </a:r>
            <a:r>
              <a:rPr lang="en-GB" dirty="0">
                <a:solidFill>
                  <a:srgbClr val="000000"/>
                </a:solidFill>
                <a:latin typeface="Calibri Light" panose="020F0302020204030204"/>
              </a:rPr>
              <a:t>incubator has a </a:t>
            </a:r>
            <a:r>
              <a:rPr lang="en-GB" b="1" dirty="0">
                <a:solidFill>
                  <a:srgbClr val="7030A0"/>
                </a:solidFill>
                <a:latin typeface="Calibri Light" panose="020F0302020204030204"/>
              </a:rPr>
              <a:t>safety switch-off function </a:t>
            </a:r>
            <a:r>
              <a:rPr lang="en-GB" dirty="0">
                <a:solidFill>
                  <a:srgbClr val="000000"/>
                </a:solidFill>
                <a:latin typeface="Calibri Light" panose="020F0302020204030204"/>
              </a:rPr>
              <a:t>when the temperature increases </a:t>
            </a:r>
            <a:r>
              <a:rPr lang="en-GB" b="1" dirty="0" smtClean="0">
                <a:solidFill>
                  <a:srgbClr val="7030A0"/>
                </a:solidFill>
                <a:latin typeface="Calibri Light" panose="020F0302020204030204"/>
              </a:rPr>
              <a:t>above 40°C</a:t>
            </a:r>
            <a:r>
              <a:rPr lang="en-GB" dirty="0">
                <a:solidFill>
                  <a:srgbClr val="000000"/>
                </a:solidFill>
                <a:latin typeface="Calibri Light" panose="020F0302020204030204"/>
              </a:rPr>
              <a:t>. </a:t>
            </a:r>
            <a:endParaRPr lang="en-GB" dirty="0" smtClean="0">
              <a:solidFill>
                <a:srgbClr val="000000"/>
              </a:solidFill>
              <a:latin typeface="Calibri Light" panose="020F0302020204030204"/>
            </a:endParaRPr>
          </a:p>
          <a:p>
            <a:pPr lvl="0"/>
            <a:r>
              <a:rPr lang="en-GB" dirty="0" smtClean="0">
                <a:solidFill>
                  <a:srgbClr val="000000"/>
                </a:solidFill>
                <a:latin typeface="Calibri Light" panose="020F0302020204030204"/>
              </a:rPr>
              <a:t>Also </a:t>
            </a:r>
            <a:r>
              <a:rPr lang="en-GB" dirty="0">
                <a:solidFill>
                  <a:srgbClr val="000000"/>
                </a:solidFill>
                <a:latin typeface="Calibri Light" panose="020F0302020204030204"/>
              </a:rPr>
              <a:t>an alarm is given when the fan does not turn </a:t>
            </a:r>
            <a:r>
              <a:rPr lang="en-GB" smtClean="0">
                <a:solidFill>
                  <a:srgbClr val="000000"/>
                </a:solidFill>
                <a:latin typeface="Calibri Light" panose="020F0302020204030204"/>
              </a:rPr>
              <a:t>on or in </a:t>
            </a:r>
            <a:r>
              <a:rPr lang="en-GB" dirty="0">
                <a:solidFill>
                  <a:srgbClr val="000000"/>
                </a:solidFill>
                <a:latin typeface="Calibri Light" panose="020F0302020204030204"/>
              </a:rPr>
              <a:t>case the </a:t>
            </a:r>
            <a:r>
              <a:rPr lang="en-GB" b="1" dirty="0">
                <a:solidFill>
                  <a:srgbClr val="7030A0"/>
                </a:solidFill>
                <a:latin typeface="Calibri Light" panose="020F0302020204030204"/>
              </a:rPr>
              <a:t>power fails</a:t>
            </a:r>
            <a:r>
              <a:rPr lang="en-GB" dirty="0">
                <a:solidFill>
                  <a:srgbClr val="000000"/>
                </a:solidFill>
                <a:latin typeface="Calibri Light" panose="020F0302020204030204"/>
              </a:rPr>
              <a:t>. </a:t>
            </a:r>
          </a:p>
        </p:txBody>
      </p:sp>
      <p:sp>
        <p:nvSpPr>
          <p:cNvPr id="6" name="Rechthoek 5"/>
          <p:cNvSpPr/>
          <p:nvPr/>
        </p:nvSpPr>
        <p:spPr>
          <a:xfrm>
            <a:off x="493103" y="4542327"/>
            <a:ext cx="10909301" cy="923330"/>
          </a:xfrm>
          <a:prstGeom prst="rect">
            <a:avLst/>
          </a:prstGeom>
        </p:spPr>
        <p:txBody>
          <a:bodyPr wrap="square">
            <a:spAutoFit/>
          </a:bodyPr>
          <a:lstStyle/>
          <a:p>
            <a:pPr lvl="0"/>
            <a:r>
              <a:rPr lang="en-GB" dirty="0">
                <a:solidFill>
                  <a:srgbClr val="000000"/>
                </a:solidFill>
                <a:latin typeface="Calibri Light" panose="020F0302020204030204"/>
              </a:rPr>
              <a:t>The components which are used vary. Older incubators work with </a:t>
            </a:r>
            <a:r>
              <a:rPr lang="en-GB" b="1" dirty="0">
                <a:solidFill>
                  <a:srgbClr val="7030A0"/>
                </a:solidFill>
                <a:latin typeface="Calibri Light" panose="020F0302020204030204"/>
              </a:rPr>
              <a:t>electrical controls</a:t>
            </a:r>
            <a:r>
              <a:rPr lang="en-GB" dirty="0">
                <a:solidFill>
                  <a:srgbClr val="000000"/>
                </a:solidFill>
                <a:latin typeface="Calibri Light" panose="020F0302020204030204"/>
              </a:rPr>
              <a:t>, newer ones are </a:t>
            </a:r>
            <a:r>
              <a:rPr lang="en-GB" b="1" dirty="0">
                <a:solidFill>
                  <a:srgbClr val="7030A0"/>
                </a:solidFill>
                <a:latin typeface="Calibri Light" panose="020F0302020204030204"/>
              </a:rPr>
              <a:t>electronically controlled </a:t>
            </a:r>
            <a:r>
              <a:rPr lang="en-GB" dirty="0">
                <a:solidFill>
                  <a:srgbClr val="000000"/>
                </a:solidFill>
                <a:latin typeface="Calibri Light" panose="020F0302020204030204"/>
              </a:rPr>
              <a:t>and the newest generation is </a:t>
            </a:r>
            <a:r>
              <a:rPr lang="en-GB" b="1" dirty="0">
                <a:solidFill>
                  <a:srgbClr val="7030A0"/>
                </a:solidFill>
                <a:latin typeface="Calibri Light" panose="020F0302020204030204"/>
              </a:rPr>
              <a:t>microprocessor controlled</a:t>
            </a:r>
            <a:r>
              <a:rPr lang="en-GB" dirty="0">
                <a:solidFill>
                  <a:srgbClr val="000000"/>
                </a:solidFill>
                <a:latin typeface="Calibri Light" panose="020F0302020204030204"/>
              </a:rPr>
              <a:t>. </a:t>
            </a:r>
            <a:r>
              <a:rPr lang="en-GB" dirty="0" smtClean="0">
                <a:solidFill>
                  <a:srgbClr val="000000"/>
                </a:solidFill>
                <a:latin typeface="Calibri Light" panose="020F0302020204030204"/>
              </a:rPr>
              <a:t>But </a:t>
            </a:r>
            <a:r>
              <a:rPr lang="en-GB" dirty="0">
                <a:solidFill>
                  <a:srgbClr val="000000"/>
                </a:solidFill>
                <a:latin typeface="Calibri Light" panose="020F0302020204030204"/>
              </a:rPr>
              <a:t>the result is the same - and the old ones are as reliable and precise as the newest ones. </a:t>
            </a:r>
          </a:p>
        </p:txBody>
      </p:sp>
    </p:spTree>
    <p:extLst>
      <p:ext uri="{BB962C8B-B14F-4D97-AF65-F5344CB8AC3E}">
        <p14:creationId xmlns:p14="http://schemas.microsoft.com/office/powerpoint/2010/main" val="214900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09185" y="431572"/>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Components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0"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Incubator</a:t>
            </a:r>
            <a:endParaRPr lang="en-GB" sz="2000" dirty="0"/>
          </a:p>
        </p:txBody>
      </p:sp>
      <p:sp>
        <p:nvSpPr>
          <p:cNvPr id="3" name="Rechthoek 2"/>
          <p:cNvSpPr/>
          <p:nvPr/>
        </p:nvSpPr>
        <p:spPr>
          <a:xfrm>
            <a:off x="409185" y="1444585"/>
            <a:ext cx="11051737" cy="646331"/>
          </a:xfrm>
          <a:prstGeom prst="rect">
            <a:avLst/>
          </a:prstGeom>
        </p:spPr>
        <p:txBody>
          <a:bodyPr wrap="square">
            <a:spAutoFit/>
          </a:bodyPr>
          <a:lstStyle/>
          <a:p>
            <a:r>
              <a:rPr lang="en-GB" dirty="0" smtClean="0">
                <a:latin typeface="+mj-lt"/>
              </a:rPr>
              <a:t>The</a:t>
            </a:r>
            <a:r>
              <a:rPr lang="en-GB" b="1" dirty="0" smtClean="0">
                <a:solidFill>
                  <a:srgbClr val="7030A0"/>
                </a:solidFill>
                <a:latin typeface="+mj-lt"/>
              </a:rPr>
              <a:t> </a:t>
            </a:r>
            <a:r>
              <a:rPr lang="en-GB" b="1" dirty="0">
                <a:solidFill>
                  <a:srgbClr val="7030A0"/>
                </a:solidFill>
                <a:latin typeface="+mj-lt"/>
              </a:rPr>
              <a:t>fan </a:t>
            </a:r>
            <a:r>
              <a:rPr lang="en-GB" dirty="0">
                <a:latin typeface="+mj-lt"/>
              </a:rPr>
              <a:t>takes the filtered room air and blows it over or through the heating element and the humidifier. Without the fan the heat </a:t>
            </a:r>
            <a:r>
              <a:rPr lang="en-GB" dirty="0" smtClean="0">
                <a:latin typeface="+mj-lt"/>
              </a:rPr>
              <a:t>is not </a:t>
            </a:r>
            <a:r>
              <a:rPr lang="en-GB" dirty="0">
                <a:latin typeface="+mj-lt"/>
              </a:rPr>
              <a:t>conducted away from the heating element and </a:t>
            </a:r>
            <a:r>
              <a:rPr lang="en-GB" dirty="0" smtClean="0">
                <a:latin typeface="+mj-lt"/>
              </a:rPr>
              <a:t>the </a:t>
            </a:r>
            <a:r>
              <a:rPr lang="en-GB" dirty="0">
                <a:latin typeface="+mj-lt"/>
              </a:rPr>
              <a:t>incubator </a:t>
            </a:r>
            <a:r>
              <a:rPr lang="en-GB" dirty="0" smtClean="0">
                <a:latin typeface="+mj-lt"/>
              </a:rPr>
              <a:t>overheats. </a:t>
            </a:r>
            <a:endParaRPr lang="en-GB" dirty="0">
              <a:latin typeface="+mj-lt"/>
            </a:endParaRPr>
          </a:p>
        </p:txBody>
      </p:sp>
      <p:sp>
        <p:nvSpPr>
          <p:cNvPr id="4" name="Rechthoek 3"/>
          <p:cNvSpPr/>
          <p:nvPr/>
        </p:nvSpPr>
        <p:spPr>
          <a:xfrm>
            <a:off x="409185" y="2277865"/>
            <a:ext cx="10445829" cy="646331"/>
          </a:xfrm>
          <a:prstGeom prst="rect">
            <a:avLst/>
          </a:prstGeom>
        </p:spPr>
        <p:txBody>
          <a:bodyPr wrap="square">
            <a:spAutoFit/>
          </a:bodyPr>
          <a:lstStyle/>
          <a:p>
            <a:pPr lvl="0"/>
            <a:r>
              <a:rPr lang="en-GB" dirty="0" smtClean="0">
                <a:solidFill>
                  <a:srgbClr val="000000"/>
                </a:solidFill>
                <a:latin typeface="Calibri Light" panose="020F0302020204030204"/>
              </a:rPr>
              <a:t>Simple </a:t>
            </a:r>
            <a:r>
              <a:rPr lang="en-GB" dirty="0">
                <a:solidFill>
                  <a:srgbClr val="000000"/>
                </a:solidFill>
                <a:latin typeface="Calibri Light" panose="020F0302020204030204"/>
              </a:rPr>
              <a:t>incubators are equipped with washable foam </a:t>
            </a:r>
            <a:r>
              <a:rPr lang="en-GB" b="1" dirty="0">
                <a:solidFill>
                  <a:srgbClr val="7030A0"/>
                </a:solidFill>
                <a:latin typeface="Calibri Light" panose="020F0302020204030204"/>
              </a:rPr>
              <a:t>filters</a:t>
            </a:r>
            <a:r>
              <a:rPr lang="en-GB" dirty="0">
                <a:solidFill>
                  <a:srgbClr val="000000"/>
                </a:solidFill>
                <a:latin typeface="Calibri Light" panose="020F0302020204030204"/>
              </a:rPr>
              <a:t>. After washing and drying they can be reused. </a:t>
            </a:r>
            <a:endParaRPr lang="en-GB" dirty="0" smtClean="0">
              <a:solidFill>
                <a:srgbClr val="000000"/>
              </a:solidFill>
              <a:latin typeface="Calibri Light" panose="020F0302020204030204"/>
            </a:endParaRPr>
          </a:p>
          <a:p>
            <a:pPr lvl="0"/>
            <a:r>
              <a:rPr lang="en-GB" dirty="0" smtClean="0">
                <a:solidFill>
                  <a:srgbClr val="000000"/>
                </a:solidFill>
                <a:latin typeface="Calibri Light" panose="020F0302020204030204"/>
              </a:rPr>
              <a:t>Modern incubators usually </a:t>
            </a:r>
            <a:r>
              <a:rPr lang="en-GB" dirty="0">
                <a:solidFill>
                  <a:srgbClr val="000000"/>
                </a:solidFill>
                <a:latin typeface="Calibri Light" panose="020F0302020204030204"/>
              </a:rPr>
              <a:t>have disposable bacterial filters. They can not be cleaned and have to be </a:t>
            </a:r>
            <a:r>
              <a:rPr lang="en-GB" dirty="0" smtClean="0">
                <a:solidFill>
                  <a:srgbClr val="000000"/>
                </a:solidFill>
                <a:latin typeface="Calibri Light" panose="020F0302020204030204"/>
              </a:rPr>
              <a:t>replaced. </a:t>
            </a:r>
            <a:endParaRPr lang="en-GB" dirty="0">
              <a:solidFill>
                <a:srgbClr val="000000"/>
              </a:solidFill>
              <a:latin typeface="Calibri Light" panose="020F0302020204030204"/>
            </a:endParaRPr>
          </a:p>
        </p:txBody>
      </p:sp>
      <p:grpSp>
        <p:nvGrpSpPr>
          <p:cNvPr id="6" name="Groep 5"/>
          <p:cNvGrpSpPr/>
          <p:nvPr/>
        </p:nvGrpSpPr>
        <p:grpSpPr>
          <a:xfrm>
            <a:off x="467704" y="3216683"/>
            <a:ext cx="9265434" cy="2847422"/>
            <a:chOff x="467704" y="3216683"/>
            <a:chExt cx="9265434" cy="2847422"/>
          </a:xfrm>
        </p:grpSpPr>
        <p:sp>
          <p:nvSpPr>
            <p:cNvPr id="5" name="Rechthoek 4"/>
            <p:cNvSpPr/>
            <p:nvPr/>
          </p:nvSpPr>
          <p:spPr>
            <a:xfrm>
              <a:off x="467704" y="3348633"/>
              <a:ext cx="5526618" cy="2215991"/>
            </a:xfrm>
            <a:prstGeom prst="rect">
              <a:avLst/>
            </a:prstGeom>
          </p:spPr>
          <p:txBody>
            <a:bodyPr wrap="square">
              <a:spAutoFit/>
            </a:bodyPr>
            <a:lstStyle/>
            <a:p>
              <a:pPr lvl="0"/>
              <a:r>
                <a:rPr lang="en-GB" dirty="0" smtClean="0">
                  <a:solidFill>
                    <a:srgbClr val="000000"/>
                  </a:solidFill>
                  <a:latin typeface="Calibri Light" panose="020F0302020204030204"/>
                </a:rPr>
                <a:t>A </a:t>
              </a:r>
              <a:r>
                <a:rPr lang="en-GB" b="1" dirty="0">
                  <a:solidFill>
                    <a:srgbClr val="7030A0"/>
                  </a:solidFill>
                  <a:latin typeface="Calibri Light" panose="020F0302020204030204"/>
                </a:rPr>
                <a:t>heating element </a:t>
              </a:r>
              <a:r>
                <a:rPr lang="en-GB" dirty="0">
                  <a:solidFill>
                    <a:srgbClr val="000000"/>
                  </a:solidFill>
                  <a:latin typeface="Calibri Light" panose="020F0302020204030204"/>
                </a:rPr>
                <a:t>made from coiled resistance wire as known from hair dryers or the tube type (flat or coiled) as seen in autoclaves </a:t>
              </a:r>
              <a:r>
                <a:rPr lang="en-GB" dirty="0" smtClean="0">
                  <a:solidFill>
                    <a:srgbClr val="000000"/>
                  </a:solidFill>
                  <a:latin typeface="Calibri Light" panose="020F0302020204030204"/>
                </a:rPr>
                <a:t>is </a:t>
              </a:r>
              <a:r>
                <a:rPr lang="en-GB" dirty="0">
                  <a:solidFill>
                    <a:srgbClr val="000000"/>
                  </a:solidFill>
                  <a:latin typeface="Calibri Light" panose="020F0302020204030204"/>
                </a:rPr>
                <a:t>used to heat up the air. </a:t>
              </a:r>
              <a:endParaRPr lang="en-GB" dirty="0" smtClean="0">
                <a:solidFill>
                  <a:srgbClr val="000000"/>
                </a:solidFill>
                <a:latin typeface="Calibri Light" panose="020F0302020204030204"/>
              </a:endParaRPr>
            </a:p>
            <a:p>
              <a:pPr lvl="0"/>
              <a:endParaRPr lang="en-GB" sz="1200" dirty="0">
                <a:solidFill>
                  <a:srgbClr val="000000"/>
                </a:solidFill>
                <a:latin typeface="Calibri Light" panose="020F0302020204030204"/>
              </a:endParaRPr>
            </a:p>
            <a:p>
              <a:pPr lvl="0"/>
              <a:r>
                <a:rPr lang="en-GB" dirty="0" smtClean="0">
                  <a:solidFill>
                    <a:srgbClr val="000000"/>
                  </a:solidFill>
                  <a:latin typeface="Calibri Light" panose="020F0302020204030204"/>
                </a:rPr>
                <a:t>The </a:t>
              </a:r>
              <a:r>
                <a:rPr lang="en-GB" dirty="0">
                  <a:solidFill>
                    <a:srgbClr val="000000"/>
                  </a:solidFill>
                  <a:latin typeface="Calibri Light" panose="020F0302020204030204"/>
                </a:rPr>
                <a:t>power rating is between 100 W and 300 </a:t>
              </a:r>
              <a:r>
                <a:rPr lang="en-GB" dirty="0" smtClean="0">
                  <a:solidFill>
                    <a:srgbClr val="000000"/>
                  </a:solidFill>
                  <a:latin typeface="Calibri Light" panose="020F0302020204030204"/>
                </a:rPr>
                <a:t>W (much lower than the heater in an autoclave). The </a:t>
              </a:r>
              <a:r>
                <a:rPr lang="en-GB" dirty="0">
                  <a:solidFill>
                    <a:srgbClr val="000000"/>
                  </a:solidFill>
                  <a:latin typeface="Calibri Light" panose="020F0302020204030204"/>
                </a:rPr>
                <a:t>heater is controlled by an electronic temperature control unit via a relay or triac or simply by a thermostat. </a:t>
              </a:r>
            </a:p>
          </p:txBody>
        </p:sp>
        <p:pic>
          <p:nvPicPr>
            <p:cNvPr id="7" name="Afbeelding 6"/>
            <p:cNvPicPr>
              <a:picLocks noChangeAspect="1"/>
            </p:cNvPicPr>
            <p:nvPr/>
          </p:nvPicPr>
          <p:blipFill>
            <a:blip r:embed="rId2"/>
            <a:stretch>
              <a:fillRect/>
            </a:stretch>
          </p:blipFill>
          <p:spPr>
            <a:xfrm>
              <a:off x="7235400" y="3216683"/>
              <a:ext cx="2497738" cy="2847422"/>
            </a:xfrm>
            <a:prstGeom prst="rect">
              <a:avLst/>
            </a:prstGeom>
          </p:spPr>
        </p:pic>
      </p:grpSp>
    </p:spTree>
    <p:extLst>
      <p:ext uri="{BB962C8B-B14F-4D97-AF65-F5344CB8AC3E}">
        <p14:creationId xmlns:p14="http://schemas.microsoft.com/office/powerpoint/2010/main" val="275200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67704" y="411109"/>
            <a:ext cx="948901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Temperature control</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0"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Incubator</a:t>
            </a:r>
            <a:endParaRPr lang="en-GB" sz="2000" dirty="0"/>
          </a:p>
        </p:txBody>
      </p:sp>
      <p:grpSp>
        <p:nvGrpSpPr>
          <p:cNvPr id="9" name="Groep 8"/>
          <p:cNvGrpSpPr/>
          <p:nvPr/>
        </p:nvGrpSpPr>
        <p:grpSpPr>
          <a:xfrm>
            <a:off x="6296985" y="1455245"/>
            <a:ext cx="5539434" cy="4849456"/>
            <a:chOff x="6296985" y="1455245"/>
            <a:chExt cx="5539434" cy="4849456"/>
          </a:xfrm>
        </p:grpSpPr>
        <p:sp>
          <p:nvSpPr>
            <p:cNvPr id="6" name="Rechthoek 5"/>
            <p:cNvSpPr/>
            <p:nvPr/>
          </p:nvSpPr>
          <p:spPr>
            <a:xfrm>
              <a:off x="6296985" y="4550375"/>
              <a:ext cx="5539434" cy="1754326"/>
            </a:xfrm>
            <a:prstGeom prst="rect">
              <a:avLst/>
            </a:prstGeom>
          </p:spPr>
          <p:txBody>
            <a:bodyPr wrap="square">
              <a:spAutoFit/>
            </a:bodyPr>
            <a:lstStyle/>
            <a:p>
              <a:pPr lvl="0" algn="ctr"/>
              <a:r>
                <a:rPr lang="en-GB" dirty="0" smtClean="0">
                  <a:solidFill>
                    <a:srgbClr val="000000"/>
                  </a:solidFill>
                  <a:latin typeface="Calibri Light" panose="020F0302020204030204"/>
                </a:rPr>
                <a:t>Electronically </a:t>
              </a:r>
              <a:r>
                <a:rPr lang="en-GB" dirty="0">
                  <a:solidFill>
                    <a:srgbClr val="000000"/>
                  </a:solidFill>
                  <a:latin typeface="Calibri Light" panose="020F0302020204030204"/>
                </a:rPr>
                <a:t>controlled </a:t>
              </a:r>
              <a:r>
                <a:rPr lang="en-GB" dirty="0" smtClean="0">
                  <a:solidFill>
                    <a:srgbClr val="000000"/>
                  </a:solidFill>
                  <a:latin typeface="Calibri Light" panose="020F0302020204030204"/>
                </a:rPr>
                <a:t>systems </a:t>
              </a:r>
              <a:r>
                <a:rPr lang="en-GB" dirty="0">
                  <a:solidFill>
                    <a:srgbClr val="000000"/>
                  </a:solidFill>
                  <a:latin typeface="Calibri Light" panose="020F0302020204030204"/>
                </a:rPr>
                <a:t>have a </a:t>
              </a:r>
              <a:r>
                <a:rPr lang="en-GB" b="1" dirty="0">
                  <a:solidFill>
                    <a:srgbClr val="7030A0"/>
                  </a:solidFill>
                  <a:latin typeface="Calibri Light" panose="020F0302020204030204"/>
                </a:rPr>
                <a:t>cable sensor</a:t>
              </a:r>
              <a:r>
                <a:rPr lang="en-GB" dirty="0">
                  <a:solidFill>
                    <a:srgbClr val="000000"/>
                  </a:solidFill>
                  <a:latin typeface="Calibri Light" panose="020F0302020204030204"/>
                </a:rPr>
                <a:t>. The output controls a </a:t>
              </a:r>
              <a:r>
                <a:rPr lang="en-GB" b="1" dirty="0">
                  <a:solidFill>
                    <a:srgbClr val="0070C0"/>
                  </a:solidFill>
                  <a:latin typeface="Calibri Light" panose="020F0302020204030204"/>
                </a:rPr>
                <a:t>relay </a:t>
              </a:r>
              <a:r>
                <a:rPr lang="en-GB" dirty="0">
                  <a:solidFill>
                    <a:srgbClr val="000000"/>
                  </a:solidFill>
                  <a:latin typeface="Calibri Light" panose="020F0302020204030204"/>
                </a:rPr>
                <a:t>(on-off) or a </a:t>
              </a:r>
              <a:r>
                <a:rPr lang="en-GB" b="1" dirty="0">
                  <a:solidFill>
                    <a:srgbClr val="0070C0"/>
                  </a:solidFill>
                  <a:latin typeface="Calibri Light" panose="020F0302020204030204"/>
                </a:rPr>
                <a:t>dimmer</a:t>
              </a:r>
              <a:r>
                <a:rPr lang="en-GB" dirty="0">
                  <a:solidFill>
                    <a:srgbClr val="000000"/>
                  </a:solidFill>
                  <a:latin typeface="Calibri Light" panose="020F0302020204030204"/>
                </a:rPr>
                <a:t> (variable control). The electronically controlled type has the advantage that an additional temperature sensor can be used. This sensor is taped </a:t>
              </a:r>
              <a:r>
                <a:rPr lang="en-GB" b="1" dirty="0">
                  <a:solidFill>
                    <a:srgbClr val="0070C0"/>
                  </a:solidFill>
                  <a:latin typeface="Calibri Light" panose="020F0302020204030204"/>
                </a:rPr>
                <a:t>on the skin of the baby </a:t>
              </a:r>
              <a:r>
                <a:rPr lang="en-GB" dirty="0">
                  <a:solidFill>
                    <a:srgbClr val="000000"/>
                  </a:solidFill>
                  <a:latin typeface="Calibri Light" panose="020F0302020204030204"/>
                </a:rPr>
                <a:t>and measures the baby's body temperature. </a:t>
              </a:r>
            </a:p>
          </p:txBody>
        </p:sp>
        <p:pic>
          <p:nvPicPr>
            <p:cNvPr id="7" name="Afbeelding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629400" y="1455245"/>
              <a:ext cx="4874604" cy="2870816"/>
            </a:xfrm>
            <a:prstGeom prst="rect">
              <a:avLst/>
            </a:prstGeom>
          </p:spPr>
        </p:pic>
      </p:grpSp>
      <p:grpSp>
        <p:nvGrpSpPr>
          <p:cNvPr id="4" name="Groep 3"/>
          <p:cNvGrpSpPr/>
          <p:nvPr/>
        </p:nvGrpSpPr>
        <p:grpSpPr>
          <a:xfrm>
            <a:off x="412129" y="1465943"/>
            <a:ext cx="5450841" cy="4681941"/>
            <a:chOff x="412129" y="2698092"/>
            <a:chExt cx="5450841" cy="4681941"/>
          </a:xfrm>
        </p:grpSpPr>
        <p:sp>
          <p:nvSpPr>
            <p:cNvPr id="3" name="Rechthoek 2"/>
            <p:cNvSpPr/>
            <p:nvPr/>
          </p:nvSpPr>
          <p:spPr>
            <a:xfrm>
              <a:off x="412129" y="2698092"/>
              <a:ext cx="5450841" cy="1477328"/>
            </a:xfrm>
            <a:prstGeom prst="rect">
              <a:avLst/>
            </a:prstGeom>
          </p:spPr>
          <p:txBody>
            <a:bodyPr wrap="square">
              <a:spAutoFit/>
            </a:bodyPr>
            <a:lstStyle/>
            <a:p>
              <a:pPr lvl="0"/>
              <a:r>
                <a:rPr lang="en-GB" dirty="0">
                  <a:solidFill>
                    <a:srgbClr val="000000"/>
                  </a:solidFill>
                  <a:latin typeface="Calibri Light" panose="020F0302020204030204"/>
                </a:rPr>
                <a:t>The temperature display </a:t>
              </a:r>
              <a:r>
                <a:rPr lang="en-GB" dirty="0" smtClean="0">
                  <a:solidFill>
                    <a:srgbClr val="000000"/>
                  </a:solidFill>
                  <a:latin typeface="Calibri Light" panose="020F0302020204030204"/>
                </a:rPr>
                <a:t>should </a:t>
              </a:r>
              <a:r>
                <a:rPr lang="en-GB" dirty="0">
                  <a:solidFill>
                    <a:srgbClr val="000000"/>
                  </a:solidFill>
                  <a:latin typeface="Calibri Light" panose="020F0302020204030204"/>
                </a:rPr>
                <a:t>be separate from the temperature control unit. It can be a digital display or an alcohol glass thermometer. For safety reasons mercury thermometers </a:t>
              </a:r>
              <a:r>
                <a:rPr lang="en-GB" dirty="0" smtClean="0">
                  <a:solidFill>
                    <a:srgbClr val="000000"/>
                  </a:solidFill>
                  <a:latin typeface="Calibri Light" panose="020F0302020204030204"/>
                </a:rPr>
                <a:t>are </a:t>
              </a:r>
              <a:r>
                <a:rPr lang="en-GB" dirty="0">
                  <a:solidFill>
                    <a:srgbClr val="000000"/>
                  </a:solidFill>
                  <a:latin typeface="Calibri Light" panose="020F0302020204030204"/>
                </a:rPr>
                <a:t>not </a:t>
              </a:r>
              <a:r>
                <a:rPr lang="en-GB" dirty="0" smtClean="0">
                  <a:solidFill>
                    <a:srgbClr val="000000"/>
                  </a:solidFill>
                  <a:latin typeface="Calibri Light" panose="020F0302020204030204"/>
                </a:rPr>
                <a:t>used </a:t>
              </a:r>
              <a:r>
                <a:rPr lang="en-GB" dirty="0">
                  <a:solidFill>
                    <a:srgbClr val="000000"/>
                  </a:solidFill>
                  <a:latin typeface="Calibri Light" panose="020F0302020204030204"/>
                </a:rPr>
                <a:t>in infant </a:t>
              </a:r>
              <a:r>
                <a:rPr lang="en-GB" dirty="0" smtClean="0">
                  <a:solidFill>
                    <a:srgbClr val="000000"/>
                  </a:solidFill>
                  <a:latin typeface="Calibri Light" panose="020F0302020204030204"/>
                </a:rPr>
                <a:t>incubators, since mercury </a:t>
              </a:r>
              <a:r>
                <a:rPr lang="en-GB" dirty="0">
                  <a:solidFill>
                    <a:srgbClr val="000000"/>
                  </a:solidFill>
                  <a:latin typeface="Calibri Light" panose="020F0302020204030204"/>
                </a:rPr>
                <a:t>is toxic. </a:t>
              </a:r>
            </a:p>
          </p:txBody>
        </p:sp>
        <p:pic>
          <p:nvPicPr>
            <p:cNvPr id="8" name="Afbeelding 7"/>
            <p:cNvPicPr>
              <a:picLocks noChangeAspect="1"/>
            </p:cNvPicPr>
            <p:nvPr/>
          </p:nvPicPr>
          <p:blipFill rotWithShape="1">
            <a:blip r:embed="rId3" cstate="screen">
              <a:extLst>
                <a:ext uri="{28A0092B-C50C-407E-A947-70E740481C1C}">
                  <a14:useLocalDpi xmlns:a14="http://schemas.microsoft.com/office/drawing/2010/main"/>
                </a:ext>
              </a:extLst>
            </a:blip>
            <a:srcRect l="4936" t="2262" r="4936" b="14078"/>
            <a:stretch/>
          </p:blipFill>
          <p:spPr>
            <a:xfrm>
              <a:off x="586237" y="4798385"/>
              <a:ext cx="4942496" cy="2581648"/>
            </a:xfrm>
            <a:prstGeom prst="rect">
              <a:avLst/>
            </a:prstGeom>
          </p:spPr>
        </p:pic>
      </p:grpSp>
    </p:spTree>
    <p:extLst>
      <p:ext uri="{BB962C8B-B14F-4D97-AF65-F5344CB8AC3E}">
        <p14:creationId xmlns:p14="http://schemas.microsoft.com/office/powerpoint/2010/main" val="237836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2690</TotalTime>
  <Words>2627</Words>
  <Application>Microsoft Office PowerPoint</Application>
  <PresentationFormat>Widescreen</PresentationFormat>
  <Paragraphs>201</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Times New Roman</vt:lpstr>
      <vt:lpstr>Wingdings</vt:lpstr>
      <vt:lpstr>Terugblik</vt:lpstr>
      <vt:lpstr>Infant and transport incubator</vt:lpstr>
      <vt:lpstr>Function</vt:lpstr>
      <vt:lpstr>Function</vt:lpstr>
      <vt:lpstr>Transport Incubator</vt:lpstr>
      <vt:lpstr>Use</vt:lpstr>
      <vt:lpstr>Construction Principles</vt:lpstr>
      <vt:lpstr>Construction</vt:lpstr>
      <vt:lpstr>Components</vt:lpstr>
      <vt:lpstr>Temperature control</vt:lpstr>
      <vt:lpstr>Humidity control</vt:lpstr>
      <vt:lpstr>Oxygen control</vt:lpstr>
      <vt:lpstr>Safety features</vt:lpstr>
      <vt:lpstr>Components</vt:lpstr>
      <vt:lpstr>Common faults</vt:lpstr>
      <vt:lpstr>Common faults</vt:lpstr>
      <vt:lpstr>Preventive maintenance</vt:lpstr>
      <vt:lpstr>Preventive maintenance</vt:lpstr>
      <vt:lpstr>Preventive maintenance</vt:lpstr>
      <vt:lpstr>Performance monitoring:  calibration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 Mol</dc:creator>
  <cp:lastModifiedBy>Chris Mol</cp:lastModifiedBy>
  <cp:revision>238</cp:revision>
  <dcterms:created xsi:type="dcterms:W3CDTF">2014-11-03T16:21:19Z</dcterms:created>
  <dcterms:modified xsi:type="dcterms:W3CDTF">2020-03-18T13:56:21Z</dcterms:modified>
</cp:coreProperties>
</file>